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303" r:id="rId4"/>
    <p:sldId id="273" r:id="rId5"/>
    <p:sldId id="295" r:id="rId6"/>
    <p:sldId id="296" r:id="rId7"/>
    <p:sldId id="304" r:id="rId8"/>
    <p:sldId id="290" r:id="rId9"/>
    <p:sldId id="293" r:id="rId10"/>
    <p:sldId id="305" r:id="rId11"/>
    <p:sldId id="265" r:id="rId12"/>
    <p:sldId id="266" r:id="rId13"/>
    <p:sldId id="301" r:id="rId14"/>
    <p:sldId id="297" r:id="rId15"/>
    <p:sldId id="302" r:id="rId16"/>
    <p:sldId id="299" r:id="rId17"/>
    <p:sldId id="300" r:id="rId18"/>
    <p:sldId id="30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50" autoAdjust="0"/>
  </p:normalViewPr>
  <p:slideViewPr>
    <p:cSldViewPr snapToGrid="0">
      <p:cViewPr>
        <p:scale>
          <a:sx n="75" d="100"/>
          <a:sy n="75" d="100"/>
        </p:scale>
        <p:origin x="1392" y="81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Conclusion</a:t>
          </a:r>
          <a:endParaRPr lang="en-GB" sz="2800" dirty="0">
            <a:solidFill>
              <a:schemeClr val="bg1"/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8D3C7A-3F02-42E9-A77B-6A5142A47D8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3A4E0-2D92-42E8-9E85-F92E47EE0FB6}">
      <dgm:prSet phldrT="[Text]" custT="1"/>
      <dgm:spPr/>
      <dgm:t>
        <a:bodyPr/>
        <a:lstStyle/>
        <a:p>
          <a:r>
            <a:rPr lang="en-US" sz="2400" dirty="0" smtClean="0"/>
            <a:t>Comparison mine-water </a:t>
          </a:r>
          <a:r>
            <a:rPr lang="en-US" sz="2400" b="1" dirty="0" smtClean="0"/>
            <a:t>temperature data </a:t>
          </a:r>
          <a:r>
            <a:rPr lang="en-US" sz="2400" dirty="0" smtClean="0"/>
            <a:t>across UK with </a:t>
          </a:r>
          <a:r>
            <a:rPr lang="en-US" sz="2400" b="1" dirty="0" smtClean="0"/>
            <a:t>modeling results</a:t>
          </a:r>
          <a:endParaRPr lang="en-US" sz="2400" b="1" dirty="0"/>
        </a:p>
      </dgm:t>
    </dgm:pt>
    <dgm:pt modelId="{20F4136A-D91D-4151-9025-F8E402D680D4}" type="parTrans" cxnId="{808DF586-DE5D-4B0A-9181-BFC36A681723}">
      <dgm:prSet/>
      <dgm:spPr/>
      <dgm:t>
        <a:bodyPr/>
        <a:lstStyle/>
        <a:p>
          <a:endParaRPr lang="en-US"/>
        </a:p>
      </dgm:t>
    </dgm:pt>
    <dgm:pt modelId="{27A0B30E-E62C-4607-8897-28583F292B61}" type="sibTrans" cxnId="{808DF586-DE5D-4B0A-9181-BFC36A681723}">
      <dgm:prSet/>
      <dgm:spPr/>
      <dgm:t>
        <a:bodyPr/>
        <a:lstStyle/>
        <a:p>
          <a:endParaRPr lang="en-US"/>
        </a:p>
      </dgm:t>
    </dgm:pt>
    <dgm:pt modelId="{55C16CAA-825D-4141-80A8-DB9C52100282}">
      <dgm:prSet phldrT="[Text]" custT="1"/>
      <dgm:spPr/>
      <dgm:t>
        <a:bodyPr/>
        <a:lstStyle/>
        <a:p>
          <a:r>
            <a:rPr lang="en-US" sz="2400" dirty="0" smtClean="0"/>
            <a:t>Identification of the </a:t>
          </a:r>
          <a:r>
            <a:rPr lang="en-US" sz="2400" b="1" dirty="0" smtClean="0"/>
            <a:t>important features </a:t>
          </a:r>
          <a:r>
            <a:rPr lang="en-US" sz="2400" dirty="0" smtClean="0"/>
            <a:t>in mine plans for modeling heat transfers </a:t>
          </a:r>
          <a:endParaRPr lang="en-US" sz="2400" dirty="0"/>
        </a:p>
      </dgm:t>
    </dgm:pt>
    <dgm:pt modelId="{70C1286A-A415-4C08-A8E4-28BE9EC75C96}" type="parTrans" cxnId="{5504087F-E672-487B-822A-61385F424456}">
      <dgm:prSet/>
      <dgm:spPr/>
      <dgm:t>
        <a:bodyPr/>
        <a:lstStyle/>
        <a:p>
          <a:endParaRPr lang="en-US"/>
        </a:p>
      </dgm:t>
    </dgm:pt>
    <dgm:pt modelId="{B13E920C-06BF-4FB3-ADE3-B2E5B6612ABD}" type="sibTrans" cxnId="{5504087F-E672-487B-822A-61385F424456}">
      <dgm:prSet/>
      <dgm:spPr/>
      <dgm:t>
        <a:bodyPr/>
        <a:lstStyle/>
        <a:p>
          <a:endParaRPr lang="en-US"/>
        </a:p>
      </dgm:t>
    </dgm:pt>
    <dgm:pt modelId="{9E7F3DEA-AFFE-45F4-8225-26339B9DBB84}">
      <dgm:prSet phldrT="[Text]"/>
      <dgm:spPr/>
      <dgm:t>
        <a:bodyPr/>
        <a:lstStyle/>
        <a:p>
          <a:r>
            <a:rPr lang="en-US" dirty="0" smtClean="0"/>
            <a:t>What is the main control on mine-water temperature?</a:t>
          </a:r>
          <a:endParaRPr lang="en-US" dirty="0"/>
        </a:p>
      </dgm:t>
    </dgm:pt>
    <dgm:pt modelId="{324BCD9F-76AD-4F9B-96BB-1BAE4B62EF5F}" type="parTrans" cxnId="{CA0AC8CD-24EF-46E6-9A8A-DDAFCE1A58AE}">
      <dgm:prSet/>
      <dgm:spPr/>
      <dgm:t>
        <a:bodyPr/>
        <a:lstStyle/>
        <a:p>
          <a:endParaRPr lang="en-US"/>
        </a:p>
      </dgm:t>
    </dgm:pt>
    <dgm:pt modelId="{B106E136-4FA6-43D3-A811-6F0581818F1F}" type="sibTrans" cxnId="{CA0AC8CD-24EF-46E6-9A8A-DDAFCE1A58AE}">
      <dgm:prSet/>
      <dgm:spPr/>
      <dgm:t>
        <a:bodyPr/>
        <a:lstStyle/>
        <a:p>
          <a:endParaRPr lang="en-US"/>
        </a:p>
      </dgm:t>
    </dgm:pt>
    <dgm:pt modelId="{C71A0DA8-34AD-421B-8936-D35F6D1123C6}">
      <dgm:prSet phldrT="[Text]"/>
      <dgm:spPr/>
      <dgm:t>
        <a:bodyPr/>
        <a:lstStyle/>
        <a:p>
          <a:r>
            <a:rPr lang="en-US" dirty="0" smtClean="0"/>
            <a:t>What is the footprint area of heat extraction? </a:t>
          </a:r>
          <a:endParaRPr lang="en-US" dirty="0"/>
        </a:p>
      </dgm:t>
    </dgm:pt>
    <dgm:pt modelId="{CE0EDFDC-4468-4D3F-821D-1856898F2A70}" type="parTrans" cxnId="{31000BB6-D582-4E86-B561-F10B692337DE}">
      <dgm:prSet/>
      <dgm:spPr/>
      <dgm:t>
        <a:bodyPr/>
        <a:lstStyle/>
        <a:p>
          <a:endParaRPr lang="en-US"/>
        </a:p>
      </dgm:t>
    </dgm:pt>
    <dgm:pt modelId="{641C20EC-0247-47AB-9D89-72A91FAE2153}" type="sibTrans" cxnId="{31000BB6-D582-4E86-B561-F10B692337DE}">
      <dgm:prSet/>
      <dgm:spPr/>
      <dgm:t>
        <a:bodyPr/>
        <a:lstStyle/>
        <a:p>
          <a:endParaRPr lang="en-US"/>
        </a:p>
      </dgm:t>
    </dgm:pt>
    <dgm:pt modelId="{F3141762-7FE9-4E4F-84F3-E40663D58999}">
      <dgm:prSet phldrT="[Text]"/>
      <dgm:spPr/>
      <dgm:t>
        <a:bodyPr/>
        <a:lstStyle/>
        <a:p>
          <a:r>
            <a:rPr lang="en-US" dirty="0" smtClean="0"/>
            <a:t>What is the sustainability / geothermal potential of mine?       </a:t>
          </a:r>
          <a:r>
            <a:rPr lang="en-US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rPr>
            <a:t> </a:t>
          </a:r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Development of a predictive tool to guide licensing of heat</a:t>
          </a:r>
          <a:endParaRPr lang="en-US" dirty="0"/>
        </a:p>
      </dgm:t>
    </dgm:pt>
    <dgm:pt modelId="{B481CE1E-68D6-475B-8DDA-477D8969D634}" type="parTrans" cxnId="{9C58133C-50F8-4AD3-B14D-D66992AC6411}">
      <dgm:prSet/>
      <dgm:spPr/>
      <dgm:t>
        <a:bodyPr/>
        <a:lstStyle/>
        <a:p>
          <a:endParaRPr lang="en-US"/>
        </a:p>
      </dgm:t>
    </dgm:pt>
    <dgm:pt modelId="{CBC6AC8A-C3BA-45D0-A8BB-B7A512A8E8A2}" type="sibTrans" cxnId="{9C58133C-50F8-4AD3-B14D-D66992AC6411}">
      <dgm:prSet/>
      <dgm:spPr/>
      <dgm:t>
        <a:bodyPr/>
        <a:lstStyle/>
        <a:p>
          <a:endParaRPr lang="en-US"/>
        </a:p>
      </dgm:t>
    </dgm:pt>
    <dgm:pt modelId="{D4204B36-5C1A-4638-B1A7-9BBD806D7353}" type="pres">
      <dgm:prSet presAssocID="{A88D3C7A-3F02-42E9-A77B-6A5142A47D8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C13899-8B2A-4322-9E39-6B079F0C5583}" type="pres">
      <dgm:prSet presAssocID="{3CD3A4E0-2D92-42E8-9E85-F92E47EE0FB6}" presName="parentLin" presStyleCnt="0"/>
      <dgm:spPr/>
    </dgm:pt>
    <dgm:pt modelId="{260C6BF6-5750-4F32-A362-CD68B227034C}" type="pres">
      <dgm:prSet presAssocID="{3CD3A4E0-2D92-42E8-9E85-F92E47EE0FB6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808B04F-E7AC-4E4B-8D69-928E00F9389B}" type="pres">
      <dgm:prSet presAssocID="{3CD3A4E0-2D92-42E8-9E85-F92E47EE0FB6}" presName="parentText" presStyleLbl="node1" presStyleIdx="0" presStyleCnt="2" custScaleX="80697" custScaleY="1524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CA8E20-92AC-461C-924E-77CE4168105A}" type="pres">
      <dgm:prSet presAssocID="{3CD3A4E0-2D92-42E8-9E85-F92E47EE0FB6}" presName="negativeSpace" presStyleCnt="0"/>
      <dgm:spPr/>
    </dgm:pt>
    <dgm:pt modelId="{6093A436-8FDC-4FE4-ACF7-3CB3A4FAAB25}" type="pres">
      <dgm:prSet presAssocID="{3CD3A4E0-2D92-42E8-9E85-F92E47EE0FB6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CC2637-E137-432E-8343-7DD8A8229E3D}" type="pres">
      <dgm:prSet presAssocID="{27A0B30E-E62C-4607-8897-28583F292B61}" presName="spaceBetweenRectangles" presStyleCnt="0"/>
      <dgm:spPr/>
    </dgm:pt>
    <dgm:pt modelId="{AFE8A82B-7148-4442-9C3E-E36386E3E8A9}" type="pres">
      <dgm:prSet presAssocID="{55C16CAA-825D-4141-80A8-DB9C52100282}" presName="parentLin" presStyleCnt="0"/>
      <dgm:spPr/>
    </dgm:pt>
    <dgm:pt modelId="{D9E3854F-4CEE-445D-8D7B-EECF2CAA8F06}" type="pres">
      <dgm:prSet presAssocID="{55C16CAA-825D-4141-80A8-DB9C5210028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B5D0E0A-1F70-4A18-A78C-99224C9F3694}" type="pres">
      <dgm:prSet presAssocID="{55C16CAA-825D-4141-80A8-DB9C52100282}" presName="parentText" presStyleLbl="node1" presStyleIdx="1" presStyleCnt="2" custScaleX="79805" custScaleY="1985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2C377-EDF3-4748-9B84-2B73A53512FF}" type="pres">
      <dgm:prSet presAssocID="{55C16CAA-825D-4141-80A8-DB9C52100282}" presName="negativeSpace" presStyleCnt="0"/>
      <dgm:spPr/>
    </dgm:pt>
    <dgm:pt modelId="{28FED944-587C-46F9-93FD-25A7A4787EF6}" type="pres">
      <dgm:prSet presAssocID="{55C16CAA-825D-4141-80A8-DB9C5210028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8DF586-DE5D-4B0A-9181-BFC36A681723}" srcId="{A88D3C7A-3F02-42E9-A77B-6A5142A47D8C}" destId="{3CD3A4E0-2D92-42E8-9E85-F92E47EE0FB6}" srcOrd="0" destOrd="0" parTransId="{20F4136A-D91D-4151-9025-F8E402D680D4}" sibTransId="{27A0B30E-E62C-4607-8897-28583F292B61}"/>
    <dgm:cxn modelId="{D75E6E11-38E2-4CF8-BAA3-82DDD5E8967B}" type="presOf" srcId="{55C16CAA-825D-4141-80A8-DB9C52100282}" destId="{D9E3854F-4CEE-445D-8D7B-EECF2CAA8F06}" srcOrd="0" destOrd="0" presId="urn:microsoft.com/office/officeart/2005/8/layout/list1"/>
    <dgm:cxn modelId="{8BC0697E-17F6-4225-948F-9601E0BA9CF4}" type="presOf" srcId="{F3141762-7FE9-4E4F-84F3-E40663D58999}" destId="{28FED944-587C-46F9-93FD-25A7A4787EF6}" srcOrd="0" destOrd="2" presId="urn:microsoft.com/office/officeart/2005/8/layout/list1"/>
    <dgm:cxn modelId="{B966BB48-0A3A-485E-BA2A-6AAACA89D29F}" type="presOf" srcId="{C71A0DA8-34AD-421B-8936-D35F6D1123C6}" destId="{28FED944-587C-46F9-93FD-25A7A4787EF6}" srcOrd="0" destOrd="1" presId="urn:microsoft.com/office/officeart/2005/8/layout/list1"/>
    <dgm:cxn modelId="{5504087F-E672-487B-822A-61385F424456}" srcId="{A88D3C7A-3F02-42E9-A77B-6A5142A47D8C}" destId="{55C16CAA-825D-4141-80A8-DB9C52100282}" srcOrd="1" destOrd="0" parTransId="{70C1286A-A415-4C08-A8E4-28BE9EC75C96}" sibTransId="{B13E920C-06BF-4FB3-ADE3-B2E5B6612ABD}"/>
    <dgm:cxn modelId="{31000BB6-D582-4E86-B561-F10B692337DE}" srcId="{55C16CAA-825D-4141-80A8-DB9C52100282}" destId="{C71A0DA8-34AD-421B-8936-D35F6D1123C6}" srcOrd="1" destOrd="0" parTransId="{CE0EDFDC-4468-4D3F-821D-1856898F2A70}" sibTransId="{641C20EC-0247-47AB-9D89-72A91FAE2153}"/>
    <dgm:cxn modelId="{A2114614-8633-45DC-A64E-031E2B4A4475}" type="presOf" srcId="{3CD3A4E0-2D92-42E8-9E85-F92E47EE0FB6}" destId="{260C6BF6-5750-4F32-A362-CD68B227034C}" srcOrd="0" destOrd="0" presId="urn:microsoft.com/office/officeart/2005/8/layout/list1"/>
    <dgm:cxn modelId="{9C58133C-50F8-4AD3-B14D-D66992AC6411}" srcId="{55C16CAA-825D-4141-80A8-DB9C52100282}" destId="{F3141762-7FE9-4E4F-84F3-E40663D58999}" srcOrd="2" destOrd="0" parTransId="{B481CE1E-68D6-475B-8DDA-477D8969D634}" sibTransId="{CBC6AC8A-C3BA-45D0-A8BB-B7A512A8E8A2}"/>
    <dgm:cxn modelId="{290EE41B-2996-49CF-860D-1BDF0ADE95CD}" type="presOf" srcId="{55C16CAA-825D-4141-80A8-DB9C52100282}" destId="{7B5D0E0A-1F70-4A18-A78C-99224C9F3694}" srcOrd="1" destOrd="0" presId="urn:microsoft.com/office/officeart/2005/8/layout/list1"/>
    <dgm:cxn modelId="{ACA4EDC2-9DFF-4566-A2BE-09E374D8C17E}" type="presOf" srcId="{A88D3C7A-3F02-42E9-A77B-6A5142A47D8C}" destId="{D4204B36-5C1A-4638-B1A7-9BBD806D7353}" srcOrd="0" destOrd="0" presId="urn:microsoft.com/office/officeart/2005/8/layout/list1"/>
    <dgm:cxn modelId="{CA0AC8CD-24EF-46E6-9A8A-DDAFCE1A58AE}" srcId="{55C16CAA-825D-4141-80A8-DB9C52100282}" destId="{9E7F3DEA-AFFE-45F4-8225-26339B9DBB84}" srcOrd="0" destOrd="0" parTransId="{324BCD9F-76AD-4F9B-96BB-1BAE4B62EF5F}" sibTransId="{B106E136-4FA6-43D3-A811-6F0581818F1F}"/>
    <dgm:cxn modelId="{A28965FF-2F99-48A4-8189-B15BBDECF70F}" type="presOf" srcId="{3CD3A4E0-2D92-42E8-9E85-F92E47EE0FB6}" destId="{4808B04F-E7AC-4E4B-8D69-928E00F9389B}" srcOrd="1" destOrd="0" presId="urn:microsoft.com/office/officeart/2005/8/layout/list1"/>
    <dgm:cxn modelId="{0D4A2AE6-2848-45BC-9943-458CF18C7C95}" type="presOf" srcId="{9E7F3DEA-AFFE-45F4-8225-26339B9DBB84}" destId="{28FED944-587C-46F9-93FD-25A7A4787EF6}" srcOrd="0" destOrd="0" presId="urn:microsoft.com/office/officeart/2005/8/layout/list1"/>
    <dgm:cxn modelId="{5316C7B9-BF9D-4791-B49E-46A1ACD1F46D}" type="presParOf" srcId="{D4204B36-5C1A-4638-B1A7-9BBD806D7353}" destId="{22C13899-8B2A-4322-9E39-6B079F0C5583}" srcOrd="0" destOrd="0" presId="urn:microsoft.com/office/officeart/2005/8/layout/list1"/>
    <dgm:cxn modelId="{FF72B0CE-1683-464E-97A8-9D7CFA84E91B}" type="presParOf" srcId="{22C13899-8B2A-4322-9E39-6B079F0C5583}" destId="{260C6BF6-5750-4F32-A362-CD68B227034C}" srcOrd="0" destOrd="0" presId="urn:microsoft.com/office/officeart/2005/8/layout/list1"/>
    <dgm:cxn modelId="{2CA822B7-79A6-4B71-9CA8-82BC50A1F22A}" type="presParOf" srcId="{22C13899-8B2A-4322-9E39-6B079F0C5583}" destId="{4808B04F-E7AC-4E4B-8D69-928E00F9389B}" srcOrd="1" destOrd="0" presId="urn:microsoft.com/office/officeart/2005/8/layout/list1"/>
    <dgm:cxn modelId="{DE4ABE1F-6F76-4D44-887A-306370CA668B}" type="presParOf" srcId="{D4204B36-5C1A-4638-B1A7-9BBD806D7353}" destId="{42CA8E20-92AC-461C-924E-77CE4168105A}" srcOrd="1" destOrd="0" presId="urn:microsoft.com/office/officeart/2005/8/layout/list1"/>
    <dgm:cxn modelId="{290DD9BF-F73E-4DCD-B274-8DD9BCD90DA7}" type="presParOf" srcId="{D4204B36-5C1A-4638-B1A7-9BBD806D7353}" destId="{6093A436-8FDC-4FE4-ACF7-3CB3A4FAAB25}" srcOrd="2" destOrd="0" presId="urn:microsoft.com/office/officeart/2005/8/layout/list1"/>
    <dgm:cxn modelId="{B8306056-0CFD-4AD0-A7A1-170FB2CF8828}" type="presParOf" srcId="{D4204B36-5C1A-4638-B1A7-9BBD806D7353}" destId="{B2CC2637-E137-432E-8343-7DD8A8229E3D}" srcOrd="3" destOrd="0" presId="urn:microsoft.com/office/officeart/2005/8/layout/list1"/>
    <dgm:cxn modelId="{B54FB830-D506-457A-91E7-41058BAB1114}" type="presParOf" srcId="{D4204B36-5C1A-4638-B1A7-9BBD806D7353}" destId="{AFE8A82B-7148-4442-9C3E-E36386E3E8A9}" srcOrd="4" destOrd="0" presId="urn:microsoft.com/office/officeart/2005/8/layout/list1"/>
    <dgm:cxn modelId="{550A029B-CA44-4F7D-A7AA-528EFBF7D05E}" type="presParOf" srcId="{AFE8A82B-7148-4442-9C3E-E36386E3E8A9}" destId="{D9E3854F-4CEE-445D-8D7B-EECF2CAA8F06}" srcOrd="0" destOrd="0" presId="urn:microsoft.com/office/officeart/2005/8/layout/list1"/>
    <dgm:cxn modelId="{8B49CE4B-8BD0-40E8-94CA-5CCE3695F4F8}" type="presParOf" srcId="{AFE8A82B-7148-4442-9C3E-E36386E3E8A9}" destId="{7B5D0E0A-1F70-4A18-A78C-99224C9F3694}" srcOrd="1" destOrd="0" presId="urn:microsoft.com/office/officeart/2005/8/layout/list1"/>
    <dgm:cxn modelId="{4AE6AD89-FB2C-4357-BCD5-6F86BC539D73}" type="presParOf" srcId="{D4204B36-5C1A-4638-B1A7-9BBD806D7353}" destId="{B5F2C377-EDF3-4748-9B84-2B73A53512FF}" srcOrd="5" destOrd="0" presId="urn:microsoft.com/office/officeart/2005/8/layout/list1"/>
    <dgm:cxn modelId="{8D0A6B59-DBDB-4F16-BF51-88318A4E9D52}" type="presParOf" srcId="{D4204B36-5C1A-4638-B1A7-9BBD806D7353}" destId="{28FED944-587C-46F9-93FD-25A7A4787EF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Conclusion</a:t>
          </a:r>
          <a:endParaRPr lang="en-GB" sz="2800" dirty="0">
            <a:solidFill>
              <a:schemeClr val="bg1"/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120D3E9-39D0-4DAC-BB47-A9D63A4007FD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F6A1E026-251F-4119-8FE1-B1286D0AFC10}">
      <dgm:prSet phldrT="[Text]"/>
      <dgm:spPr/>
      <dgm:t>
        <a:bodyPr/>
        <a:lstStyle/>
        <a:p>
          <a:r>
            <a:rPr lang="en-US" dirty="0" smtClean="0"/>
            <a:t>Year 1</a:t>
          </a:r>
          <a:endParaRPr lang="en-US" dirty="0"/>
        </a:p>
      </dgm:t>
    </dgm:pt>
    <dgm:pt modelId="{6FF0D508-DA53-450A-95F7-AD1CC9A8087F}" type="parTrans" cxnId="{20A1C62D-15C0-45C7-A441-FAC1A8BC801E}">
      <dgm:prSet/>
      <dgm:spPr/>
      <dgm:t>
        <a:bodyPr/>
        <a:lstStyle/>
        <a:p>
          <a:endParaRPr lang="en-US"/>
        </a:p>
      </dgm:t>
    </dgm:pt>
    <dgm:pt modelId="{0D441A63-AACC-41A7-93FC-9005FFB30E88}" type="sibTrans" cxnId="{20A1C62D-15C0-45C7-A441-FAC1A8BC801E}">
      <dgm:prSet/>
      <dgm:spPr/>
      <dgm:t>
        <a:bodyPr/>
        <a:lstStyle/>
        <a:p>
          <a:endParaRPr lang="en-US"/>
        </a:p>
      </dgm:t>
    </dgm:pt>
    <dgm:pt modelId="{8C804E85-DC9D-45E3-981E-CD87F34CAC3C}">
      <dgm:prSet phldrT="[Text]"/>
      <dgm:spPr/>
      <dgm:t>
        <a:bodyPr/>
        <a:lstStyle/>
        <a:p>
          <a:r>
            <a:rPr lang="en-US" dirty="0" smtClean="0"/>
            <a:t>Year2</a:t>
          </a:r>
          <a:endParaRPr lang="en-US" dirty="0"/>
        </a:p>
      </dgm:t>
    </dgm:pt>
    <dgm:pt modelId="{B065F498-B1F5-4DD8-9B1C-E22D9530D807}" type="parTrans" cxnId="{DE18A6BD-CD3D-468B-AD38-33EACEA97F21}">
      <dgm:prSet/>
      <dgm:spPr/>
      <dgm:t>
        <a:bodyPr/>
        <a:lstStyle/>
        <a:p>
          <a:endParaRPr lang="en-US"/>
        </a:p>
      </dgm:t>
    </dgm:pt>
    <dgm:pt modelId="{6365734A-472C-49D5-9D6A-F629BFCFA86C}" type="sibTrans" cxnId="{DE18A6BD-CD3D-468B-AD38-33EACEA97F21}">
      <dgm:prSet/>
      <dgm:spPr/>
      <dgm:t>
        <a:bodyPr/>
        <a:lstStyle/>
        <a:p>
          <a:endParaRPr lang="en-US"/>
        </a:p>
      </dgm:t>
    </dgm:pt>
    <dgm:pt modelId="{B1F631EF-FEE1-41BC-B44A-FE11B3C5AC8F}">
      <dgm:prSet phldrT="[Text]"/>
      <dgm:spPr/>
      <dgm:t>
        <a:bodyPr/>
        <a:lstStyle/>
        <a:p>
          <a:r>
            <a:rPr lang="en-US" dirty="0" smtClean="0"/>
            <a:t>Year3</a:t>
          </a:r>
          <a:endParaRPr lang="en-US" dirty="0"/>
        </a:p>
      </dgm:t>
    </dgm:pt>
    <dgm:pt modelId="{26FCA884-9A90-4214-ADCB-156626A6EF94}" type="parTrans" cxnId="{3F530942-290C-42C7-B86C-4ACD61AC17D9}">
      <dgm:prSet/>
      <dgm:spPr/>
      <dgm:t>
        <a:bodyPr/>
        <a:lstStyle/>
        <a:p>
          <a:endParaRPr lang="en-US"/>
        </a:p>
      </dgm:t>
    </dgm:pt>
    <dgm:pt modelId="{6DFB80D2-305B-49B7-B9D3-A4164E28FA03}" type="sibTrans" cxnId="{3F530942-290C-42C7-B86C-4ACD61AC17D9}">
      <dgm:prSet/>
      <dgm:spPr/>
      <dgm:t>
        <a:bodyPr/>
        <a:lstStyle/>
        <a:p>
          <a:endParaRPr lang="en-US"/>
        </a:p>
      </dgm:t>
    </dgm:pt>
    <dgm:pt modelId="{264DF08E-F0B9-4CD6-9DB2-7E8FBB53C88B}">
      <dgm:prSet phldrT="[Text]"/>
      <dgm:spPr/>
      <dgm:t>
        <a:bodyPr/>
        <a:lstStyle/>
        <a:p>
          <a:r>
            <a:rPr lang="en-US" dirty="0" smtClean="0"/>
            <a:t>Conceptual modeling</a:t>
          </a:r>
          <a:endParaRPr lang="en-US" dirty="0"/>
        </a:p>
      </dgm:t>
    </dgm:pt>
    <dgm:pt modelId="{A01DADFA-3484-46B0-B0E1-8DEBA8FC7452}" type="parTrans" cxnId="{7DCF1AC9-FFAB-4C73-BA3C-9BF1AEC632FD}">
      <dgm:prSet/>
      <dgm:spPr/>
      <dgm:t>
        <a:bodyPr/>
        <a:lstStyle/>
        <a:p>
          <a:endParaRPr lang="en-US"/>
        </a:p>
      </dgm:t>
    </dgm:pt>
    <dgm:pt modelId="{BABD4776-536B-42E2-AB32-8E3AF0151A82}" type="sibTrans" cxnId="{7DCF1AC9-FFAB-4C73-BA3C-9BF1AEC632FD}">
      <dgm:prSet/>
      <dgm:spPr/>
      <dgm:t>
        <a:bodyPr/>
        <a:lstStyle/>
        <a:p>
          <a:endParaRPr lang="en-US"/>
        </a:p>
      </dgm:t>
    </dgm:pt>
    <dgm:pt modelId="{B33D130B-59D2-4F62-9BA6-92E8AF7E5C72}">
      <dgm:prSet phldrT="[Text]"/>
      <dgm:spPr/>
      <dgm:t>
        <a:bodyPr/>
        <a:lstStyle/>
        <a:p>
          <a:r>
            <a:rPr lang="en-US" dirty="0" smtClean="0"/>
            <a:t>Sensitivity analysis</a:t>
          </a:r>
          <a:endParaRPr lang="en-US" dirty="0"/>
        </a:p>
      </dgm:t>
    </dgm:pt>
    <dgm:pt modelId="{4CF1B94E-9C93-4CA0-BFBA-1C88996D5FDF}" type="parTrans" cxnId="{DC556A47-3E6A-4393-89DB-33CC81FD441E}">
      <dgm:prSet/>
      <dgm:spPr/>
      <dgm:t>
        <a:bodyPr/>
        <a:lstStyle/>
        <a:p>
          <a:endParaRPr lang="en-US"/>
        </a:p>
      </dgm:t>
    </dgm:pt>
    <dgm:pt modelId="{FF0A1F7E-1FC5-4C11-B2C3-5481713CEBA8}" type="sibTrans" cxnId="{DC556A47-3E6A-4393-89DB-33CC81FD441E}">
      <dgm:prSet/>
      <dgm:spPr/>
      <dgm:t>
        <a:bodyPr/>
        <a:lstStyle/>
        <a:p>
          <a:endParaRPr lang="en-US"/>
        </a:p>
      </dgm:t>
    </dgm:pt>
    <dgm:pt modelId="{653D69A4-CE11-4DD4-AF72-2D13FF7CE3C7}">
      <dgm:prSet phldrT="[Text]"/>
      <dgm:spPr/>
      <dgm:t>
        <a:bodyPr/>
        <a:lstStyle/>
        <a:p>
          <a:r>
            <a:rPr lang="en-US" dirty="0" smtClean="0"/>
            <a:t>Case study</a:t>
          </a:r>
          <a:endParaRPr lang="en-US" dirty="0"/>
        </a:p>
      </dgm:t>
    </dgm:pt>
    <dgm:pt modelId="{37197CCD-ED51-4490-BAAC-48878C3AF1A7}" type="parTrans" cxnId="{EB24B981-2180-480F-B374-16F164230E01}">
      <dgm:prSet/>
      <dgm:spPr/>
      <dgm:t>
        <a:bodyPr/>
        <a:lstStyle/>
        <a:p>
          <a:endParaRPr lang="en-US"/>
        </a:p>
      </dgm:t>
    </dgm:pt>
    <dgm:pt modelId="{D30EE7DF-6EC1-4F18-BEAA-F5A120A4E51B}" type="sibTrans" cxnId="{EB24B981-2180-480F-B374-16F164230E01}">
      <dgm:prSet/>
      <dgm:spPr/>
      <dgm:t>
        <a:bodyPr/>
        <a:lstStyle/>
        <a:p>
          <a:endParaRPr lang="en-US"/>
        </a:p>
      </dgm:t>
    </dgm:pt>
    <dgm:pt modelId="{92D9B72E-2455-47A1-B989-8C1E072CFE09}">
      <dgm:prSet phldrT="[Text]"/>
      <dgm:spPr/>
      <dgm:t>
        <a:bodyPr/>
        <a:lstStyle/>
        <a:p>
          <a:r>
            <a:rPr lang="en-US" dirty="0" smtClean="0"/>
            <a:t>Geometrical analysis</a:t>
          </a:r>
          <a:endParaRPr lang="en-US" dirty="0"/>
        </a:p>
      </dgm:t>
    </dgm:pt>
    <dgm:pt modelId="{A8CB9AB9-9C92-41B4-9746-6DBAFC64586F}" type="parTrans" cxnId="{1AF8D788-2C8B-4763-8170-55E93DCBB0A5}">
      <dgm:prSet/>
      <dgm:spPr/>
      <dgm:t>
        <a:bodyPr/>
        <a:lstStyle/>
        <a:p>
          <a:endParaRPr lang="en-US"/>
        </a:p>
      </dgm:t>
    </dgm:pt>
    <dgm:pt modelId="{41888EF7-7DD9-4598-9CDC-04C35B41289A}" type="sibTrans" cxnId="{1AF8D788-2C8B-4763-8170-55E93DCBB0A5}">
      <dgm:prSet/>
      <dgm:spPr/>
      <dgm:t>
        <a:bodyPr/>
        <a:lstStyle/>
        <a:p>
          <a:endParaRPr lang="en-US"/>
        </a:p>
      </dgm:t>
    </dgm:pt>
    <dgm:pt modelId="{116EABF1-5E69-4961-BCEB-60E8DE5A53E5}">
      <dgm:prSet phldrT="[Text]"/>
      <dgm:spPr/>
      <dgm:t>
        <a:bodyPr/>
        <a:lstStyle/>
        <a:p>
          <a:r>
            <a:rPr lang="en-US" dirty="0" smtClean="0"/>
            <a:t>Geothermal potential evaluation</a:t>
          </a:r>
          <a:endParaRPr lang="en-US" dirty="0"/>
        </a:p>
      </dgm:t>
    </dgm:pt>
    <dgm:pt modelId="{30A53046-3EE0-4E56-8DD2-DA524B1A7781}" type="parTrans" cxnId="{B4850392-8EC8-4E56-BD9D-362029940FBB}">
      <dgm:prSet/>
      <dgm:spPr/>
      <dgm:t>
        <a:bodyPr/>
        <a:lstStyle/>
        <a:p>
          <a:endParaRPr lang="en-US"/>
        </a:p>
      </dgm:t>
    </dgm:pt>
    <dgm:pt modelId="{E6D9F679-2A6E-481A-A1D3-882EB6CC1104}" type="sibTrans" cxnId="{B4850392-8EC8-4E56-BD9D-362029940FBB}">
      <dgm:prSet/>
      <dgm:spPr/>
      <dgm:t>
        <a:bodyPr/>
        <a:lstStyle/>
        <a:p>
          <a:endParaRPr lang="en-US"/>
        </a:p>
      </dgm:t>
    </dgm:pt>
    <dgm:pt modelId="{5BB9FA4D-5DDE-475F-BF91-9C2207469A05}">
      <dgm:prSet phldrT="[Text]"/>
      <dgm:spPr/>
      <dgm:t>
        <a:bodyPr/>
        <a:lstStyle/>
        <a:p>
          <a:r>
            <a:rPr lang="en-US" dirty="0" smtClean="0"/>
            <a:t>Cross-correlated spatial VS temperature analysis</a:t>
          </a:r>
          <a:endParaRPr lang="en-US" dirty="0"/>
        </a:p>
      </dgm:t>
    </dgm:pt>
    <dgm:pt modelId="{30E99DBF-B05F-4265-B5B8-EC1B6F9F4EB9}" type="parTrans" cxnId="{FBEE291F-477D-48B8-A7FE-75EDA631D557}">
      <dgm:prSet/>
      <dgm:spPr/>
      <dgm:t>
        <a:bodyPr/>
        <a:lstStyle/>
        <a:p>
          <a:endParaRPr lang="en-US"/>
        </a:p>
      </dgm:t>
    </dgm:pt>
    <dgm:pt modelId="{B5E34CA8-E12A-43DD-B28C-FEF6B2C56AFB}" type="sibTrans" cxnId="{FBEE291F-477D-48B8-A7FE-75EDA631D557}">
      <dgm:prSet/>
      <dgm:spPr/>
      <dgm:t>
        <a:bodyPr/>
        <a:lstStyle/>
        <a:p>
          <a:endParaRPr lang="en-US"/>
        </a:p>
      </dgm:t>
    </dgm:pt>
    <dgm:pt modelId="{0B8686B7-AD67-46DA-8A6B-3F949D122113}" type="pres">
      <dgm:prSet presAssocID="{1120D3E9-39D0-4DAC-BB47-A9D63A4007FD}" presName="Name0" presStyleCnt="0">
        <dgm:presLayoutVars>
          <dgm:dir/>
          <dgm:resizeHandles val="exact"/>
        </dgm:presLayoutVars>
      </dgm:prSet>
      <dgm:spPr/>
    </dgm:pt>
    <dgm:pt modelId="{F66414E1-75D9-48DA-9D52-C4AA8993B291}" type="pres">
      <dgm:prSet presAssocID="{F6A1E026-251F-4119-8FE1-B1286D0AFC10}" presName="composite" presStyleCnt="0"/>
      <dgm:spPr/>
    </dgm:pt>
    <dgm:pt modelId="{EB8BB49D-8B6E-4D18-A1CF-876224E7A291}" type="pres">
      <dgm:prSet presAssocID="{F6A1E026-251F-4119-8FE1-B1286D0AFC10}" presName="bgChev" presStyleLbl="node1" presStyleIdx="0" presStyleCnt="3"/>
      <dgm:spPr/>
    </dgm:pt>
    <dgm:pt modelId="{62781AB7-AEAF-479C-9901-8F2D0B9DE092}" type="pres">
      <dgm:prSet presAssocID="{F6A1E026-251F-4119-8FE1-B1286D0AFC10}" presName="tx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CCC9FC-339B-4924-B434-C055D9DE4DA9}" type="pres">
      <dgm:prSet presAssocID="{0D441A63-AACC-41A7-93FC-9005FFB30E88}" presName="compositeSpace" presStyleCnt="0"/>
      <dgm:spPr/>
    </dgm:pt>
    <dgm:pt modelId="{8726AE10-4927-4EA2-8C98-C30E6EE1A107}" type="pres">
      <dgm:prSet presAssocID="{8C804E85-DC9D-45E3-981E-CD87F34CAC3C}" presName="composite" presStyleCnt="0"/>
      <dgm:spPr/>
    </dgm:pt>
    <dgm:pt modelId="{4BCA4905-CB9B-4BC7-8BA3-C3E5D704B5E5}" type="pres">
      <dgm:prSet presAssocID="{8C804E85-DC9D-45E3-981E-CD87F34CAC3C}" presName="bgChev" presStyleLbl="node1" presStyleIdx="1" presStyleCnt="3"/>
      <dgm:spPr/>
    </dgm:pt>
    <dgm:pt modelId="{F0078DC4-C833-4AF7-8EDD-0066F7D5D71A}" type="pres">
      <dgm:prSet presAssocID="{8C804E85-DC9D-45E3-981E-CD87F34CAC3C}" presName="tx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4A6ECF-E0CF-41E6-9501-35E8DF022B8D}" type="pres">
      <dgm:prSet presAssocID="{6365734A-472C-49D5-9D6A-F629BFCFA86C}" presName="compositeSpace" presStyleCnt="0"/>
      <dgm:spPr/>
    </dgm:pt>
    <dgm:pt modelId="{E74DE101-5A1A-4CB4-8CD1-17DE5F68B87D}" type="pres">
      <dgm:prSet presAssocID="{B1F631EF-FEE1-41BC-B44A-FE11B3C5AC8F}" presName="composite" presStyleCnt="0"/>
      <dgm:spPr/>
    </dgm:pt>
    <dgm:pt modelId="{7842A844-9A4F-489E-A1F8-C4D7F50ABC5F}" type="pres">
      <dgm:prSet presAssocID="{B1F631EF-FEE1-41BC-B44A-FE11B3C5AC8F}" presName="bgChev" presStyleLbl="node1" presStyleIdx="2" presStyleCnt="3"/>
      <dgm:spPr/>
    </dgm:pt>
    <dgm:pt modelId="{0893FB5B-D8B0-465E-A1C4-4C5E2E9316CE}" type="pres">
      <dgm:prSet presAssocID="{B1F631EF-FEE1-41BC-B44A-FE11B3C5AC8F}" presName="tx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2E18E9-0C31-47EB-8685-005EBCB97587}" type="presOf" srcId="{5BB9FA4D-5DDE-475F-BF91-9C2207469A05}" destId="{0893FB5B-D8B0-465E-A1C4-4C5E2E9316CE}" srcOrd="0" destOrd="2" presId="urn:microsoft.com/office/officeart/2005/8/layout/chevronAccent+Icon"/>
    <dgm:cxn modelId="{EB24B981-2180-480F-B374-16F164230E01}" srcId="{8C804E85-DC9D-45E3-981E-CD87F34CAC3C}" destId="{653D69A4-CE11-4DD4-AF72-2D13FF7CE3C7}" srcOrd="0" destOrd="0" parTransId="{37197CCD-ED51-4490-BAAC-48878C3AF1A7}" sibTransId="{D30EE7DF-6EC1-4F18-BEAA-F5A120A4E51B}"/>
    <dgm:cxn modelId="{D93A1F14-C4C6-410B-B953-5CC2FE0C0309}" type="presOf" srcId="{F6A1E026-251F-4119-8FE1-B1286D0AFC10}" destId="{62781AB7-AEAF-479C-9901-8F2D0B9DE092}" srcOrd="0" destOrd="0" presId="urn:microsoft.com/office/officeart/2005/8/layout/chevronAccent+Icon"/>
    <dgm:cxn modelId="{3F530942-290C-42C7-B86C-4ACD61AC17D9}" srcId="{1120D3E9-39D0-4DAC-BB47-A9D63A4007FD}" destId="{B1F631EF-FEE1-41BC-B44A-FE11B3C5AC8F}" srcOrd="2" destOrd="0" parTransId="{26FCA884-9A90-4214-ADCB-156626A6EF94}" sibTransId="{6DFB80D2-305B-49B7-B9D3-A4164E28FA03}"/>
    <dgm:cxn modelId="{B4850392-8EC8-4E56-BD9D-362029940FBB}" srcId="{B1F631EF-FEE1-41BC-B44A-FE11B3C5AC8F}" destId="{116EABF1-5E69-4961-BCEB-60E8DE5A53E5}" srcOrd="0" destOrd="0" parTransId="{30A53046-3EE0-4E56-8DD2-DA524B1A7781}" sibTransId="{E6D9F679-2A6E-481A-A1D3-882EB6CC1104}"/>
    <dgm:cxn modelId="{8F068410-6514-40AE-A7A1-7FFFF4EF06CD}" type="presOf" srcId="{116EABF1-5E69-4961-BCEB-60E8DE5A53E5}" destId="{0893FB5B-D8B0-465E-A1C4-4C5E2E9316CE}" srcOrd="0" destOrd="1" presId="urn:microsoft.com/office/officeart/2005/8/layout/chevronAccent+Icon"/>
    <dgm:cxn modelId="{7C6CBF30-D9ED-4852-A28D-8F7D232E70D8}" type="presOf" srcId="{1120D3E9-39D0-4DAC-BB47-A9D63A4007FD}" destId="{0B8686B7-AD67-46DA-8A6B-3F949D122113}" srcOrd="0" destOrd="0" presId="urn:microsoft.com/office/officeart/2005/8/layout/chevronAccent+Icon"/>
    <dgm:cxn modelId="{FBEE291F-477D-48B8-A7FE-75EDA631D557}" srcId="{B1F631EF-FEE1-41BC-B44A-FE11B3C5AC8F}" destId="{5BB9FA4D-5DDE-475F-BF91-9C2207469A05}" srcOrd="1" destOrd="0" parTransId="{30E99DBF-B05F-4265-B5B8-EC1B6F9F4EB9}" sibTransId="{B5E34CA8-E12A-43DD-B28C-FEF6B2C56AFB}"/>
    <dgm:cxn modelId="{7FC84DA7-9CAF-4853-9972-279B52620838}" type="presOf" srcId="{B1F631EF-FEE1-41BC-B44A-FE11B3C5AC8F}" destId="{0893FB5B-D8B0-465E-A1C4-4C5E2E9316CE}" srcOrd="0" destOrd="0" presId="urn:microsoft.com/office/officeart/2005/8/layout/chevronAccent+Icon"/>
    <dgm:cxn modelId="{1AF8D788-2C8B-4763-8170-55E93DCBB0A5}" srcId="{8C804E85-DC9D-45E3-981E-CD87F34CAC3C}" destId="{92D9B72E-2455-47A1-B989-8C1E072CFE09}" srcOrd="1" destOrd="0" parTransId="{A8CB9AB9-9C92-41B4-9746-6DBAFC64586F}" sibTransId="{41888EF7-7DD9-4598-9CDC-04C35B41289A}"/>
    <dgm:cxn modelId="{6A9E3FE7-C738-4AAF-AB48-8D90B3A923F9}" type="presOf" srcId="{264DF08E-F0B9-4CD6-9DB2-7E8FBB53C88B}" destId="{62781AB7-AEAF-479C-9901-8F2D0B9DE092}" srcOrd="0" destOrd="1" presId="urn:microsoft.com/office/officeart/2005/8/layout/chevronAccent+Icon"/>
    <dgm:cxn modelId="{7DCF1AC9-FFAB-4C73-BA3C-9BF1AEC632FD}" srcId="{F6A1E026-251F-4119-8FE1-B1286D0AFC10}" destId="{264DF08E-F0B9-4CD6-9DB2-7E8FBB53C88B}" srcOrd="0" destOrd="0" parTransId="{A01DADFA-3484-46B0-B0E1-8DEBA8FC7452}" sibTransId="{BABD4776-536B-42E2-AB32-8E3AF0151A82}"/>
    <dgm:cxn modelId="{75F2895C-078D-4730-AC59-76974B2985F4}" type="presOf" srcId="{653D69A4-CE11-4DD4-AF72-2D13FF7CE3C7}" destId="{F0078DC4-C833-4AF7-8EDD-0066F7D5D71A}" srcOrd="0" destOrd="1" presId="urn:microsoft.com/office/officeart/2005/8/layout/chevronAccent+Icon"/>
    <dgm:cxn modelId="{DE18A6BD-CD3D-468B-AD38-33EACEA97F21}" srcId="{1120D3E9-39D0-4DAC-BB47-A9D63A4007FD}" destId="{8C804E85-DC9D-45E3-981E-CD87F34CAC3C}" srcOrd="1" destOrd="0" parTransId="{B065F498-B1F5-4DD8-9B1C-E22D9530D807}" sibTransId="{6365734A-472C-49D5-9D6A-F629BFCFA86C}"/>
    <dgm:cxn modelId="{DC556A47-3E6A-4393-89DB-33CC81FD441E}" srcId="{F6A1E026-251F-4119-8FE1-B1286D0AFC10}" destId="{B33D130B-59D2-4F62-9BA6-92E8AF7E5C72}" srcOrd="1" destOrd="0" parTransId="{4CF1B94E-9C93-4CA0-BFBA-1C88996D5FDF}" sibTransId="{FF0A1F7E-1FC5-4C11-B2C3-5481713CEBA8}"/>
    <dgm:cxn modelId="{E326C61F-A370-4194-94B4-117AB618C7A8}" type="presOf" srcId="{8C804E85-DC9D-45E3-981E-CD87F34CAC3C}" destId="{F0078DC4-C833-4AF7-8EDD-0066F7D5D71A}" srcOrd="0" destOrd="0" presId="urn:microsoft.com/office/officeart/2005/8/layout/chevronAccent+Icon"/>
    <dgm:cxn modelId="{D00AD00B-6BAB-41CF-8B0D-1174557FD477}" type="presOf" srcId="{92D9B72E-2455-47A1-B989-8C1E072CFE09}" destId="{F0078DC4-C833-4AF7-8EDD-0066F7D5D71A}" srcOrd="0" destOrd="2" presId="urn:microsoft.com/office/officeart/2005/8/layout/chevronAccent+Icon"/>
    <dgm:cxn modelId="{20A1C62D-15C0-45C7-A441-FAC1A8BC801E}" srcId="{1120D3E9-39D0-4DAC-BB47-A9D63A4007FD}" destId="{F6A1E026-251F-4119-8FE1-B1286D0AFC10}" srcOrd="0" destOrd="0" parTransId="{6FF0D508-DA53-450A-95F7-AD1CC9A8087F}" sibTransId="{0D441A63-AACC-41A7-93FC-9005FFB30E88}"/>
    <dgm:cxn modelId="{0A4C1015-E1D6-4FA2-96D1-0CC4D48F4D4E}" type="presOf" srcId="{B33D130B-59D2-4F62-9BA6-92E8AF7E5C72}" destId="{62781AB7-AEAF-479C-9901-8F2D0B9DE092}" srcOrd="0" destOrd="2" presId="urn:microsoft.com/office/officeart/2005/8/layout/chevronAccent+Icon"/>
    <dgm:cxn modelId="{A56DEE32-2C5D-4AF9-BDA0-DBC35192DD4F}" type="presParOf" srcId="{0B8686B7-AD67-46DA-8A6B-3F949D122113}" destId="{F66414E1-75D9-48DA-9D52-C4AA8993B291}" srcOrd="0" destOrd="0" presId="urn:microsoft.com/office/officeart/2005/8/layout/chevronAccent+Icon"/>
    <dgm:cxn modelId="{EBDD7D33-6E2C-4F7D-AEDA-315E82E9398D}" type="presParOf" srcId="{F66414E1-75D9-48DA-9D52-C4AA8993B291}" destId="{EB8BB49D-8B6E-4D18-A1CF-876224E7A291}" srcOrd="0" destOrd="0" presId="urn:microsoft.com/office/officeart/2005/8/layout/chevronAccent+Icon"/>
    <dgm:cxn modelId="{A50BA6F2-AD53-4278-B872-4CE872639548}" type="presParOf" srcId="{F66414E1-75D9-48DA-9D52-C4AA8993B291}" destId="{62781AB7-AEAF-479C-9901-8F2D0B9DE092}" srcOrd="1" destOrd="0" presId="urn:microsoft.com/office/officeart/2005/8/layout/chevronAccent+Icon"/>
    <dgm:cxn modelId="{4A59F1C8-232F-4DE3-8F2A-2D502990213C}" type="presParOf" srcId="{0B8686B7-AD67-46DA-8A6B-3F949D122113}" destId="{8ACCC9FC-339B-4924-B434-C055D9DE4DA9}" srcOrd="1" destOrd="0" presId="urn:microsoft.com/office/officeart/2005/8/layout/chevronAccent+Icon"/>
    <dgm:cxn modelId="{D8D88C1F-E5E1-499B-8B01-A03D62C3D483}" type="presParOf" srcId="{0B8686B7-AD67-46DA-8A6B-3F949D122113}" destId="{8726AE10-4927-4EA2-8C98-C30E6EE1A107}" srcOrd="2" destOrd="0" presId="urn:microsoft.com/office/officeart/2005/8/layout/chevronAccent+Icon"/>
    <dgm:cxn modelId="{0B9CBBD1-E133-4308-A6EB-ACC0AD2AD291}" type="presParOf" srcId="{8726AE10-4927-4EA2-8C98-C30E6EE1A107}" destId="{4BCA4905-CB9B-4BC7-8BA3-C3E5D704B5E5}" srcOrd="0" destOrd="0" presId="urn:microsoft.com/office/officeart/2005/8/layout/chevronAccent+Icon"/>
    <dgm:cxn modelId="{A37A3BC6-8273-4F1E-8D0B-622A2A278526}" type="presParOf" srcId="{8726AE10-4927-4EA2-8C98-C30E6EE1A107}" destId="{F0078DC4-C833-4AF7-8EDD-0066F7D5D71A}" srcOrd="1" destOrd="0" presId="urn:microsoft.com/office/officeart/2005/8/layout/chevronAccent+Icon"/>
    <dgm:cxn modelId="{BE303682-B88E-4358-99F5-DF54647B735C}" type="presParOf" srcId="{0B8686B7-AD67-46DA-8A6B-3F949D122113}" destId="{D74A6ECF-E0CF-41E6-9501-35E8DF022B8D}" srcOrd="3" destOrd="0" presId="urn:microsoft.com/office/officeart/2005/8/layout/chevronAccent+Icon"/>
    <dgm:cxn modelId="{5268B1C2-9C93-46F3-BD5C-C3441BFB0043}" type="presParOf" srcId="{0B8686B7-AD67-46DA-8A6B-3F949D122113}" destId="{E74DE101-5A1A-4CB4-8CD1-17DE5F68B87D}" srcOrd="4" destOrd="0" presId="urn:microsoft.com/office/officeart/2005/8/layout/chevronAccent+Icon"/>
    <dgm:cxn modelId="{74EB3F33-82D7-4624-8F8A-CD0B88129529}" type="presParOf" srcId="{E74DE101-5A1A-4CB4-8CD1-17DE5F68B87D}" destId="{7842A844-9A4F-489E-A1F8-C4D7F50ABC5F}" srcOrd="0" destOrd="0" presId="urn:microsoft.com/office/officeart/2005/8/layout/chevronAccent+Icon"/>
    <dgm:cxn modelId="{DDAE659E-7991-4BD7-9CD8-FC30EAFD9010}" type="presParOf" srcId="{E74DE101-5A1A-4CB4-8CD1-17DE5F68B87D}" destId="{0893FB5B-D8B0-465E-A1C4-4C5E2E9316CE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 smtClean="0">
              <a:solidFill>
                <a:schemeClr val="bg1"/>
              </a:solidFill>
            </a:rPr>
            <a:t>Summary</a:t>
          </a:r>
          <a:endParaRPr lang="en-GB" sz="2800" dirty="0">
            <a:solidFill>
              <a:schemeClr val="bg1"/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Conclusion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3A436-8FDC-4FE4-ACF7-3CB3A4FAAB25}">
      <dsp:nvSpPr>
        <dsp:cNvPr id="0" name=""/>
        <dsp:cNvSpPr/>
      </dsp:nvSpPr>
      <dsp:spPr>
        <a:xfrm>
          <a:off x="0" y="993904"/>
          <a:ext cx="11116839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8B04F-E7AC-4E4B-8D69-928E00F9389B}">
      <dsp:nvSpPr>
        <dsp:cNvPr id="0" name=""/>
        <dsp:cNvSpPr/>
      </dsp:nvSpPr>
      <dsp:spPr>
        <a:xfrm>
          <a:off x="555842" y="146754"/>
          <a:ext cx="6279669" cy="126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133" tIns="0" rIns="2941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Comparison mine-water </a:t>
          </a:r>
          <a:r>
            <a:rPr lang="en-US" sz="2400" b="1" kern="1200" dirty="0" smtClean="0"/>
            <a:t>temperature data </a:t>
          </a:r>
          <a:r>
            <a:rPr lang="en-US" sz="2400" kern="1200" dirty="0" smtClean="0"/>
            <a:t>across UK with </a:t>
          </a:r>
          <a:r>
            <a:rPr lang="en-US" sz="2400" b="1" kern="1200" dirty="0" smtClean="0"/>
            <a:t>modeling results</a:t>
          </a:r>
          <a:endParaRPr lang="en-US" sz="2400" b="1" kern="1200" dirty="0"/>
        </a:p>
      </dsp:txBody>
      <dsp:txXfrm>
        <a:off x="617371" y="208283"/>
        <a:ext cx="6156611" cy="1137371"/>
      </dsp:txXfrm>
    </dsp:sp>
    <dsp:sp modelId="{28FED944-587C-46F9-93FD-25A7A4787EF6}">
      <dsp:nvSpPr>
        <dsp:cNvPr id="0" name=""/>
        <dsp:cNvSpPr/>
      </dsp:nvSpPr>
      <dsp:spPr>
        <a:xfrm>
          <a:off x="0" y="3078551"/>
          <a:ext cx="11116839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790" tIns="583184" rIns="86279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What is the main control on mine-water temperature?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What is the footprint area of heat extraction?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What is the sustainability / geothermal potential of mine?       </a:t>
          </a:r>
          <a:r>
            <a:rPr lang="en-US" sz="2800" kern="120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rPr>
            <a:t> </a:t>
          </a:r>
          <a:r>
            <a:rPr lang="en-US" sz="2800" kern="1200" dirty="0" smtClean="0">
              <a:solidFill>
                <a:schemeClr val="bg1">
                  <a:lumMod val="65000"/>
                </a:schemeClr>
              </a:solidFill>
            </a:rPr>
            <a:t>Development of a predictive tool to guide licensing of heat</a:t>
          </a:r>
          <a:endParaRPr lang="en-US" sz="2800" kern="1200" dirty="0"/>
        </a:p>
      </dsp:txBody>
      <dsp:txXfrm>
        <a:off x="0" y="3078551"/>
        <a:ext cx="11116839" cy="2513700"/>
      </dsp:txXfrm>
    </dsp:sp>
    <dsp:sp modelId="{7B5D0E0A-1F70-4A18-A78C-99224C9F3694}">
      <dsp:nvSpPr>
        <dsp:cNvPr id="0" name=""/>
        <dsp:cNvSpPr/>
      </dsp:nvSpPr>
      <dsp:spPr>
        <a:xfrm>
          <a:off x="555842" y="1850704"/>
          <a:ext cx="6210255" cy="1641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133" tIns="0" rIns="2941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Identification of the </a:t>
          </a:r>
          <a:r>
            <a:rPr lang="en-US" sz="2400" b="1" kern="1200" dirty="0" smtClean="0"/>
            <a:t>important features </a:t>
          </a:r>
          <a:r>
            <a:rPr lang="en-US" sz="2400" kern="1200" dirty="0" smtClean="0"/>
            <a:t>in mine plans for modeling heat transfers </a:t>
          </a:r>
          <a:endParaRPr lang="en-US" sz="2400" kern="1200" dirty="0"/>
        </a:p>
      </dsp:txBody>
      <dsp:txXfrm>
        <a:off x="635955" y="1930817"/>
        <a:ext cx="6050029" cy="14809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Conclusion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BB49D-8B6E-4D18-A1CF-876224E7A291}">
      <dsp:nvSpPr>
        <dsp:cNvPr id="0" name=""/>
        <dsp:cNvSpPr/>
      </dsp:nvSpPr>
      <dsp:spPr>
        <a:xfrm>
          <a:off x="1389" y="1039182"/>
          <a:ext cx="3492348" cy="13480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781AB7-AEAF-479C-9901-8F2D0B9DE092}">
      <dsp:nvSpPr>
        <dsp:cNvPr id="0" name=""/>
        <dsp:cNvSpPr/>
      </dsp:nvSpPr>
      <dsp:spPr>
        <a:xfrm>
          <a:off x="932682" y="1376193"/>
          <a:ext cx="2949093" cy="1348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Year 1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Conceptual modeling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Sensitivity analysis</a:t>
          </a:r>
          <a:endParaRPr lang="en-US" sz="1400" kern="1200" dirty="0"/>
        </a:p>
      </dsp:txBody>
      <dsp:txXfrm>
        <a:off x="972165" y="1415676"/>
        <a:ext cx="2870127" cy="1269080"/>
      </dsp:txXfrm>
    </dsp:sp>
    <dsp:sp modelId="{4BCA4905-CB9B-4BC7-8BA3-C3E5D704B5E5}">
      <dsp:nvSpPr>
        <dsp:cNvPr id="0" name=""/>
        <dsp:cNvSpPr/>
      </dsp:nvSpPr>
      <dsp:spPr>
        <a:xfrm>
          <a:off x="3990427" y="1039182"/>
          <a:ext cx="3492348" cy="13480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078DC4-C833-4AF7-8EDD-0066F7D5D71A}">
      <dsp:nvSpPr>
        <dsp:cNvPr id="0" name=""/>
        <dsp:cNvSpPr/>
      </dsp:nvSpPr>
      <dsp:spPr>
        <a:xfrm>
          <a:off x="4921720" y="1376193"/>
          <a:ext cx="2949093" cy="1348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Year2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Case study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Geometrical analysis</a:t>
          </a:r>
          <a:endParaRPr lang="en-US" sz="1400" kern="1200" dirty="0"/>
        </a:p>
      </dsp:txBody>
      <dsp:txXfrm>
        <a:off x="4961203" y="1415676"/>
        <a:ext cx="2870127" cy="1269080"/>
      </dsp:txXfrm>
    </dsp:sp>
    <dsp:sp modelId="{7842A844-9A4F-489E-A1F8-C4D7F50ABC5F}">
      <dsp:nvSpPr>
        <dsp:cNvPr id="0" name=""/>
        <dsp:cNvSpPr/>
      </dsp:nvSpPr>
      <dsp:spPr>
        <a:xfrm>
          <a:off x="7979465" y="1039182"/>
          <a:ext cx="3492348" cy="1348046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93FB5B-D8B0-465E-A1C4-4C5E2E9316CE}">
      <dsp:nvSpPr>
        <dsp:cNvPr id="0" name=""/>
        <dsp:cNvSpPr/>
      </dsp:nvSpPr>
      <dsp:spPr>
        <a:xfrm>
          <a:off x="8910758" y="1376193"/>
          <a:ext cx="2949093" cy="1348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Year3</a:t>
          </a:r>
          <a:endParaRPr 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Geothermal potential evaluation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Cross-correlated spatial VS temperature analysis</a:t>
          </a:r>
          <a:endParaRPr lang="en-US" sz="1400" kern="1200" dirty="0"/>
        </a:p>
      </dsp:txBody>
      <dsp:txXfrm>
        <a:off x="8950241" y="1415676"/>
        <a:ext cx="2870127" cy="12690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>
              <a:solidFill>
                <a:schemeClr val="bg1"/>
              </a:solidFill>
            </a:rPr>
            <a:t>Summary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A21E5-AB4D-469E-B79C-5E2636280EFA}" type="datetimeFigureOut">
              <a:rPr lang="en-GB" smtClean="0"/>
              <a:t>07/02/2020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1344-487B-4086-82EC-6D91760A9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5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New</a:t>
            </a:r>
            <a:r>
              <a:rPr lang="en-GB" baseline="0" dirty="0" smtClean="0"/>
              <a:t> kind of underground geothermal reservoir - enhanced by </a:t>
            </a:r>
            <a:r>
              <a:rPr lang="en-GB" baseline="0" dirty="0" err="1" smtClean="0"/>
              <a:t>humain</a:t>
            </a:r>
            <a:r>
              <a:rPr lang="en-GB" baseline="0" dirty="0" smtClean="0"/>
              <a:t> </a:t>
            </a:r>
            <a:r>
              <a:rPr lang="en-GB" baseline="0" dirty="0" smtClean="0">
                <a:sym typeface="Wingdings" panose="05000000000000000000" pitchFamily="2" charset="2"/>
              </a:rPr>
              <a:t> mines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>
                <a:sym typeface="Wingdings" panose="05000000000000000000" pitchFamily="2" charset="2"/>
              </a:rPr>
              <a:t>Spread across UK but different temperature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>
                <a:sym typeface="Wingdings" panose="05000000000000000000" pitchFamily="2" charset="2"/>
              </a:rPr>
              <a:t>Aim of </a:t>
            </a:r>
            <a:r>
              <a:rPr lang="en-GB" baseline="0" dirty="0" err="1" smtClean="0">
                <a:sym typeface="Wingdings" panose="05000000000000000000" pitchFamily="2" charset="2"/>
              </a:rPr>
              <a:t>phd</a:t>
            </a:r>
            <a:r>
              <a:rPr lang="en-GB" baseline="0" dirty="0" smtClean="0">
                <a:sym typeface="Wingdings" panose="05000000000000000000" pitchFamily="2" charset="2"/>
              </a:rPr>
              <a:t> = understanding why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489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Calibration and validation of model using existing data from Bilston Glen in Scotland -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Dawdon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NE England by simulation of flooding / temperature recovery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Enough data and two different geometries (dipping layer / syncline)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fit: T-EC profiles and time series (water level, temperature), geochemistry (d</a:t>
            </a:r>
            <a:r>
              <a:rPr lang="fr-FR" dirty="0" err="1" smtClean="0"/>
              <a:t>eep</a:t>
            </a:r>
            <a:r>
              <a:rPr lang="fr-FR" dirty="0" smtClean="0"/>
              <a:t> water in </a:t>
            </a:r>
            <a:r>
              <a:rPr lang="fr-FR" dirty="0" err="1" smtClean="0"/>
              <a:t>Dawdon</a:t>
            </a:r>
            <a:r>
              <a:rPr lang="fr-FR" dirty="0" smtClean="0"/>
              <a:t> = </a:t>
            </a:r>
            <a:r>
              <a:rPr lang="fr-FR" dirty="0" err="1" smtClean="0"/>
              <a:t>Chloride</a:t>
            </a:r>
            <a:r>
              <a:rPr lang="fr-FR" dirty="0" smtClean="0"/>
              <a:t> anion dominant = long </a:t>
            </a:r>
            <a:r>
              <a:rPr lang="fr-FR" dirty="0" err="1" smtClean="0"/>
              <a:t>residence</a:t>
            </a:r>
            <a:r>
              <a:rPr lang="fr-FR" dirty="0" smtClean="0"/>
              <a:t> time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S</a:t>
            </a:r>
            <a:r>
              <a:rPr lang="fr-FR" dirty="0" err="1" smtClean="0"/>
              <a:t>hallow</a:t>
            </a:r>
            <a:r>
              <a:rPr lang="fr-FR" dirty="0" smtClean="0"/>
              <a:t> water in </a:t>
            </a:r>
            <a:r>
              <a:rPr lang="fr-FR" dirty="0" err="1" smtClean="0"/>
              <a:t>Bilston</a:t>
            </a:r>
            <a:r>
              <a:rPr lang="fr-FR" dirty="0" smtClean="0"/>
              <a:t> Glen (Bicarbonate dominant) </a:t>
            </a:r>
            <a:r>
              <a:rPr lang="fr-FR" dirty="0" err="1" smtClean="0"/>
              <a:t>according</a:t>
            </a:r>
            <a:r>
              <a:rPr lang="fr-FR" dirty="0" smtClean="0"/>
              <a:t> to </a:t>
            </a:r>
            <a:r>
              <a:rPr lang="fr-FR" dirty="0" err="1" smtClean="0"/>
              <a:t>Chebotarev</a:t>
            </a:r>
            <a:r>
              <a:rPr lang="fr-FR" dirty="0" smtClean="0"/>
              <a:t> chart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calibrated model, evaluation of the recharge rate / heat recovery rate of mine water.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long can it be sustained? what is the footprint area for providing heat for domestic heating? </a:t>
            </a: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114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Spatial </a:t>
            </a: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dirty="0" err="1" smtClean="0"/>
              <a:t>temperature</a:t>
            </a:r>
            <a:r>
              <a:rPr lang="fr-FR" dirty="0" smtClean="0"/>
              <a:t> distribution in the UK</a:t>
            </a:r>
          </a:p>
          <a:p>
            <a:r>
              <a:rPr lang="fr-FR" dirty="0" err="1" smtClean="0"/>
              <a:t>Comparison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dirty="0" smtClean="0"/>
              <a:t>mine </a:t>
            </a:r>
            <a:r>
              <a:rPr lang="fr-FR" dirty="0" err="1" smtClean="0"/>
              <a:t>geometries</a:t>
            </a:r>
            <a:r>
              <a:rPr lang="fr-FR" dirty="0" smtClean="0"/>
              <a:t>, </a:t>
            </a:r>
            <a:r>
              <a:rPr lang="fr-FR" dirty="0" err="1" smtClean="0"/>
              <a:t>measurements</a:t>
            </a:r>
            <a:r>
              <a:rPr lang="fr-FR" dirty="0" smtClean="0"/>
              <a:t> types, the local </a:t>
            </a:r>
            <a:r>
              <a:rPr lang="fr-FR" dirty="0" err="1" smtClean="0"/>
              <a:t>geology</a:t>
            </a:r>
            <a:r>
              <a:rPr lang="fr-FR" dirty="0" smtClean="0"/>
              <a:t> and </a:t>
            </a:r>
            <a:r>
              <a:rPr lang="fr-FR" dirty="0" err="1" smtClean="0"/>
              <a:t>temperature</a:t>
            </a:r>
            <a:r>
              <a:rPr lang="fr-FR" dirty="0" smtClean="0"/>
              <a:t> at </a:t>
            </a:r>
            <a:r>
              <a:rPr lang="fr-FR" dirty="0" err="1" smtClean="0"/>
              <a:t>different</a:t>
            </a:r>
            <a:r>
              <a:rPr lang="fr-FR" dirty="0" smtClean="0"/>
              <a:t> mines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cross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to </a:t>
            </a:r>
            <a:r>
              <a:rPr lang="fr-FR" dirty="0" err="1" smtClean="0"/>
              <a:t>answer</a:t>
            </a:r>
            <a:r>
              <a:rPr lang="fr-FR" dirty="0" smtClean="0"/>
              <a:t> the question:</a:t>
            </a:r>
          </a:p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mines have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temperatures</a:t>
            </a:r>
            <a:r>
              <a:rPr lang="fr-FR" dirty="0" smtClean="0"/>
              <a:t> ? </a:t>
            </a:r>
          </a:p>
          <a:p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Heat</a:t>
            </a:r>
            <a:r>
              <a:rPr lang="fr-FR" dirty="0" smtClean="0"/>
              <a:t> </a:t>
            </a:r>
            <a:r>
              <a:rPr lang="fr-FR" dirty="0" err="1" smtClean="0"/>
              <a:t>transfers</a:t>
            </a:r>
            <a:r>
              <a:rPr lang="fr-FR" dirty="0" smtClean="0"/>
              <a:t> </a:t>
            </a:r>
            <a:r>
              <a:rPr lang="fr-FR" dirty="0" err="1" smtClean="0"/>
              <a:t>does’t</a:t>
            </a:r>
            <a:r>
              <a:rPr lang="fr-FR" dirty="0" smtClean="0"/>
              <a:t> have a </a:t>
            </a:r>
            <a:r>
              <a:rPr lang="fr-FR" dirty="0" err="1" smtClean="0"/>
              <a:t>clear</a:t>
            </a:r>
            <a:r>
              <a:rPr lang="fr-FR" dirty="0" smtClean="0"/>
              <a:t> </a:t>
            </a:r>
            <a:r>
              <a:rPr lang="fr-FR" dirty="0" err="1" smtClean="0"/>
              <a:t>boundary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Need</a:t>
            </a:r>
            <a:r>
              <a:rPr lang="fr-FR" dirty="0" smtClean="0"/>
              <a:t> to guide the </a:t>
            </a:r>
            <a:r>
              <a:rPr lang="fr-FR" dirty="0" err="1" smtClean="0"/>
              <a:t>licensing</a:t>
            </a:r>
            <a:r>
              <a:rPr lang="fr-FR" dirty="0" smtClean="0"/>
              <a:t> of </a:t>
            </a:r>
            <a:r>
              <a:rPr lang="fr-FR" dirty="0" err="1" smtClean="0"/>
              <a:t>heat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</a:t>
            </a:r>
            <a:r>
              <a:rPr lang="fr-FR" dirty="0" err="1" smtClean="0"/>
              <a:t>development</a:t>
            </a:r>
            <a:r>
              <a:rPr lang="fr-FR" baseline="0" dirty="0" smtClean="0"/>
              <a:t> </a:t>
            </a:r>
            <a:r>
              <a:rPr lang="fr-FR" dirty="0" smtClean="0"/>
              <a:t>a </a:t>
            </a:r>
            <a:r>
              <a:rPr lang="fr-FR" dirty="0" err="1" smtClean="0"/>
              <a:t>predictive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r>
              <a:rPr lang="fr-FR" dirty="0" smtClean="0"/>
              <a:t> for the Coal </a:t>
            </a:r>
            <a:r>
              <a:rPr lang="fr-FR" dirty="0" err="1" smtClean="0"/>
              <a:t>authority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168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Mining</a:t>
            </a:r>
            <a:r>
              <a:rPr lang="en-GB" baseline="0" dirty="0" smtClean="0"/>
              <a:t> voids are a complex story. </a:t>
            </a:r>
          </a:p>
          <a:p>
            <a:r>
              <a:rPr lang="en-GB" baseline="0" dirty="0" smtClean="0">
                <a:sym typeface="Wingdings" panose="05000000000000000000" pitchFamily="2" charset="2"/>
              </a:rPr>
              <a:t> </a:t>
            </a:r>
            <a:r>
              <a:rPr lang="en-GB" dirty="0" smtClean="0"/>
              <a:t>2</a:t>
            </a:r>
            <a:r>
              <a:rPr lang="en-GB" baseline="0" dirty="0" smtClean="0"/>
              <a:t> types of mining</a:t>
            </a:r>
          </a:p>
          <a:p>
            <a:r>
              <a:rPr lang="en-GB" baseline="0" dirty="0" smtClean="0"/>
              <a:t>Coal authority has scanned thousands of mine plans  + digitalized mine plans</a:t>
            </a:r>
            <a:r>
              <a:rPr lang="en-GB" baseline="0" dirty="0"/>
              <a:t> </a:t>
            </a:r>
            <a:r>
              <a:rPr lang="en-GB" baseline="0" dirty="0" smtClean="0"/>
              <a:t>(GIS </a:t>
            </a:r>
            <a:r>
              <a:rPr lang="en-GB" baseline="0" dirty="0" err="1" smtClean="0"/>
              <a:t>shapefiles</a:t>
            </a:r>
            <a:r>
              <a:rPr lang="en-GB" baseline="0" dirty="0" smtClean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057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Modeling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mines done before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generic cases and specific case study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for tunnels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workings systems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Raymond and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Therrien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quite complex and global modelling approach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in mine systems (which differs from usual aquifers) is the necessity to solve for water, heat and mass transport in a system composed of a porous media (Darcy flow) and open void (pipe flow) that can lead to numerical instability.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 been overcome by combining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1D, 2D and 3D elements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don’t</a:t>
            </a:r>
            <a:r>
              <a:rPr lang="en-GB" sz="12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evaluate the contribution of each parameter (assume all heat comes from heat flux)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lang="en-GB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674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40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Minewater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geothermal has massive potential: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Co-location with population density and regeneration of mining communities: </a:t>
            </a:r>
            <a:r>
              <a:rPr lang="fr-FR" sz="1200" dirty="0" smtClean="0"/>
              <a:t>9% of UK population </a:t>
            </a:r>
            <a:r>
              <a:rPr lang="fr-FR" sz="1200" dirty="0" err="1" smtClean="0"/>
              <a:t>located</a:t>
            </a:r>
            <a:r>
              <a:rPr lang="fr-FR" sz="1200" dirty="0" smtClean="0"/>
              <a:t> </a:t>
            </a:r>
            <a:r>
              <a:rPr lang="fr-FR" sz="1200" dirty="0" err="1" smtClean="0"/>
              <a:t>above</a:t>
            </a:r>
            <a:r>
              <a:rPr lang="fr-FR" sz="1200" dirty="0" smtClean="0"/>
              <a:t> </a:t>
            </a:r>
            <a:r>
              <a:rPr lang="fr-FR" sz="1200" dirty="0" err="1" smtClean="0"/>
              <a:t>abandonned</a:t>
            </a:r>
            <a:r>
              <a:rPr lang="fr-FR" sz="1200" dirty="0" smtClean="0"/>
              <a:t> </a:t>
            </a:r>
            <a:r>
              <a:rPr lang="fr-FR" sz="1200" dirty="0" err="1" smtClean="0"/>
              <a:t>coal</a:t>
            </a:r>
            <a:r>
              <a:rPr lang="fr-FR" sz="1200" dirty="0" smtClean="0"/>
              <a:t> mines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use of existing mine legacy (and potential liability for the CA) = </a:t>
            </a:r>
            <a:r>
              <a:rPr lang="en-GB" baseline="0" dirty="0" smtClean="0"/>
              <a:t>Mine closed but could still be mined for heat, as flooded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used for space / hot water heating</a:t>
            </a:r>
          </a:p>
          <a:p>
            <a:pPr lv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Warm water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extracted</a:t>
            </a:r>
            <a:r>
              <a:rPr lang="fr-FR" dirty="0" smtClean="0"/>
              <a:t> at high rates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enhanced-permeability</a:t>
            </a:r>
            <a:r>
              <a:rPr lang="fr-FR" dirty="0" smtClean="0"/>
              <a:t> </a:t>
            </a:r>
            <a:r>
              <a:rPr lang="fr-FR" dirty="0" err="1" smtClean="0"/>
              <a:t>reservoirs</a:t>
            </a:r>
            <a:r>
              <a:rPr lang="fr-FR" dirty="0" smtClean="0"/>
              <a:t> </a:t>
            </a:r>
            <a:r>
              <a:rPr lang="fr-FR" dirty="0" err="1" smtClean="0"/>
              <a:t>because</a:t>
            </a:r>
            <a:r>
              <a:rPr lang="fr-FR" dirty="0" smtClean="0"/>
              <a:t> large </a:t>
            </a:r>
            <a:r>
              <a:rPr lang="fr-FR" dirty="0" err="1" smtClean="0"/>
              <a:t>voids</a:t>
            </a:r>
            <a:r>
              <a:rPr lang="fr-F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In the UK, </a:t>
            </a:r>
            <a:r>
              <a:rPr lang="fr-FR" dirty="0" err="1" smtClean="0"/>
              <a:t>those</a:t>
            </a:r>
            <a:r>
              <a:rPr lang="fr-FR" dirty="0" smtClean="0"/>
              <a:t> </a:t>
            </a:r>
            <a:r>
              <a:rPr lang="fr-FR" dirty="0" err="1" smtClean="0"/>
              <a:t>voids</a:t>
            </a:r>
            <a:r>
              <a:rPr lang="fr-FR" dirty="0" smtClean="0"/>
              <a:t> (mine </a:t>
            </a:r>
            <a:r>
              <a:rPr lang="fr-FR" dirty="0" err="1" smtClean="0"/>
              <a:t>shafts</a:t>
            </a:r>
            <a:r>
              <a:rPr lang="fr-FR" dirty="0" smtClean="0"/>
              <a:t>, tunnels, </a:t>
            </a:r>
            <a:r>
              <a:rPr lang="fr-FR" dirty="0" err="1" smtClean="0"/>
              <a:t>workings</a:t>
            </a:r>
            <a:r>
              <a:rPr lang="fr-FR" dirty="0" smtClean="0"/>
              <a:t>)  are in the </a:t>
            </a:r>
            <a:r>
              <a:rPr lang="fr-FR" dirty="0" err="1" smtClean="0"/>
              <a:t>coal</a:t>
            </a:r>
            <a:r>
              <a:rPr lang="fr-FR" dirty="0" smtClean="0"/>
              <a:t> </a:t>
            </a:r>
            <a:r>
              <a:rPr lang="fr-FR" dirty="0" err="1" smtClean="0"/>
              <a:t>measures</a:t>
            </a:r>
            <a:r>
              <a:rPr lang="fr-FR" dirty="0" smtClean="0"/>
              <a:t> (</a:t>
            </a:r>
            <a:r>
              <a:rPr lang="fr-FR" dirty="0" err="1" smtClean="0"/>
              <a:t>shallow</a:t>
            </a:r>
            <a:r>
              <a:rPr lang="fr-FR" dirty="0" smtClean="0"/>
              <a:t> </a:t>
            </a:r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mining</a:t>
            </a:r>
            <a:r>
              <a:rPr lang="fr-FR" dirty="0" smtClean="0"/>
              <a:t>) and down to 800 m </a:t>
            </a:r>
            <a:r>
              <a:rPr lang="fr-FR" dirty="0" err="1" smtClean="0"/>
              <a:t>depth</a:t>
            </a:r>
            <a:r>
              <a:rPr lang="fr-FR" dirty="0" smtClean="0"/>
              <a:t> (LCR</a:t>
            </a:r>
            <a:r>
              <a:rPr lang="en-GB" dirty="0" smtClean="0"/>
              <a:t>, deep mining)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GSHP used to extract heat from the ground or from the water using open-loop systems.</a:t>
            </a:r>
          </a:p>
          <a:p>
            <a:pPr marL="171450" lvl="0" indent="-171450">
              <a:buFontTx/>
              <a:buChar char="-"/>
            </a:pPr>
            <a:r>
              <a:rPr lang="en-GB" dirty="0" smtClean="0"/>
              <a:t>Injection/production of cold/hot water can be reversed seasonally. Proven to increase the system lifetime.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been shown to work both in the UK and elsewhere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Heerlen, abandoned mines are used to deliver space heating and cooling to around 200,000 m2 of mixed use new and retrofit buildings via a 7-km-long heat network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Verhoeven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Energy Procedia 2014).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Shettleston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at least 6 seams have been mined, the water is heated to 55°C through a heat exchanger, to provide heat to 16 dwellings. 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Lumphinnans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at least 11 seams belonging to the Lower Carboniferous Limestone Coal Group have been mined (including the uppermost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Lochgelly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Black Band Ironstone, the Seven Foot Seam,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Main, the Jersey or Diamond Seam and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Swallowdrum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(Burke 1999)).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72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Coal authority interest – finance pumping fees they are responsible for (avoid mine-water surface contamination)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primary energy usage goes to heating in the UK = 50 %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Can </a:t>
            </a:r>
            <a:r>
              <a:rPr lang="fr-FR" sz="1200" dirty="0" err="1" smtClean="0"/>
              <a:t>contribute</a:t>
            </a:r>
            <a:r>
              <a:rPr lang="fr-FR" sz="1200" dirty="0" smtClean="0"/>
              <a:t> to </a:t>
            </a:r>
            <a:r>
              <a:rPr lang="fr-FR" sz="1200" dirty="0" err="1" smtClean="0"/>
              <a:t>decarbonization</a:t>
            </a:r>
            <a:r>
              <a:rPr lang="fr-FR" sz="1200" dirty="0" smtClean="0"/>
              <a:t> of </a:t>
            </a:r>
            <a:r>
              <a:rPr lang="fr-FR" sz="1200" dirty="0" err="1" smtClean="0"/>
              <a:t>residential</a:t>
            </a:r>
            <a:r>
              <a:rPr lang="fr-FR" sz="1200" dirty="0" smtClean="0"/>
              <a:t> </a:t>
            </a:r>
            <a:r>
              <a:rPr lang="fr-FR" sz="1200" dirty="0" err="1" smtClean="0"/>
              <a:t>heat</a:t>
            </a:r>
            <a:endParaRPr lang="fr-FR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6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Mines are incredibly complex systems and in the UK there is a no clear relationship between MWT and depth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Past</a:t>
            </a:r>
            <a:r>
              <a:rPr lang="fr-FR" dirty="0" smtClean="0"/>
              <a:t> </a:t>
            </a:r>
            <a:r>
              <a:rPr lang="fr-FR" dirty="0" err="1" smtClean="0"/>
              <a:t>study</a:t>
            </a:r>
            <a:r>
              <a:rPr lang="fr-FR" dirty="0" smtClean="0"/>
              <a:t> has </a:t>
            </a:r>
            <a:r>
              <a:rPr lang="fr-FR" dirty="0" err="1" smtClean="0"/>
              <a:t>shown</a:t>
            </a:r>
            <a:r>
              <a:rPr lang="fr-FR" dirty="0" smtClean="0"/>
              <a:t> </a:t>
            </a:r>
            <a:r>
              <a:rPr lang="fr-FR" dirty="0" err="1" smtClean="0"/>
              <a:t>lack</a:t>
            </a:r>
            <a:r>
              <a:rPr lang="fr-FR" dirty="0" smtClean="0"/>
              <a:t> of </a:t>
            </a:r>
            <a:r>
              <a:rPr lang="fr-FR" dirty="0" err="1" smtClean="0"/>
              <a:t>correlation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temperature</a:t>
            </a:r>
            <a:r>
              <a:rPr lang="fr-FR" dirty="0" smtClean="0"/>
              <a:t> and </a:t>
            </a:r>
            <a:r>
              <a:rPr lang="fr-FR" dirty="0" err="1" smtClean="0"/>
              <a:t>depth</a:t>
            </a:r>
            <a:r>
              <a:rPr lang="fr-FR" dirty="0" smtClean="0"/>
              <a:t> (Gillespie et al., 2013)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Pumping</a:t>
            </a:r>
            <a:r>
              <a:rPr lang="fr-FR" dirty="0" smtClean="0"/>
              <a:t>/</a:t>
            </a:r>
            <a:r>
              <a:rPr lang="fr-FR" dirty="0" err="1" smtClean="0"/>
              <a:t>resourc</a:t>
            </a:r>
            <a:r>
              <a:rPr lang="fr-FR" baseline="0" dirty="0" err="1" smtClean="0"/>
              <a:t>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 BUT </a:t>
            </a:r>
            <a:r>
              <a:rPr lang="fr-FR" baseline="0" dirty="0" err="1" smtClean="0"/>
              <a:t>p</a:t>
            </a:r>
            <a:r>
              <a:rPr lang="fr-FR" dirty="0" err="1" smtClean="0"/>
              <a:t>oor</a:t>
            </a:r>
            <a:r>
              <a:rPr lang="fr-FR" dirty="0" smtClean="0"/>
              <a:t> </a:t>
            </a:r>
            <a:r>
              <a:rPr lang="fr-FR" dirty="0" err="1" smtClean="0"/>
              <a:t>understanding</a:t>
            </a:r>
            <a:r>
              <a:rPr lang="fr-FR" dirty="0" smtClean="0"/>
              <a:t> of the </a:t>
            </a:r>
            <a:r>
              <a:rPr lang="fr-FR" dirty="0" err="1" smtClean="0"/>
              <a:t>origin</a:t>
            </a:r>
            <a:r>
              <a:rPr lang="fr-FR" dirty="0" smtClean="0"/>
              <a:t> of </a:t>
            </a:r>
            <a:r>
              <a:rPr lang="fr-FR" dirty="0" err="1" smtClean="0"/>
              <a:t>heat</a:t>
            </a:r>
            <a:r>
              <a:rPr lang="fr-FR" dirty="0" smtClean="0"/>
              <a:t> in mines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=</a:t>
            </a:r>
            <a:r>
              <a:rPr lang="fr-FR" baseline="0" dirty="0" smtClean="0"/>
              <a:t> I</a:t>
            </a:r>
            <a:r>
              <a:rPr lang="fr-FR" dirty="0" smtClean="0"/>
              <a:t>ssue to </a:t>
            </a:r>
            <a:r>
              <a:rPr lang="fr-FR" dirty="0" err="1" smtClean="0"/>
              <a:t>evaluate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geothermal</a:t>
            </a:r>
            <a:r>
              <a:rPr lang="fr-FR" dirty="0" smtClean="0"/>
              <a:t> </a:t>
            </a:r>
            <a:r>
              <a:rPr lang="fr-FR" dirty="0" err="1" smtClean="0"/>
              <a:t>potential</a:t>
            </a:r>
            <a:r>
              <a:rPr lang="fr-FR" dirty="0" smtClean="0"/>
              <a:t> as </a:t>
            </a:r>
            <a:r>
              <a:rPr lang="en-GB" dirty="0" smtClean="0"/>
              <a:t>injection / recharge</a:t>
            </a:r>
            <a:r>
              <a:rPr lang="en-GB" baseline="0" dirty="0" smtClean="0"/>
              <a:t> of groundwater can induce GW flux of colder water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Raises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questions such as why?!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 err="1" smtClean="0"/>
              <a:t>What</a:t>
            </a:r>
            <a:r>
              <a:rPr lang="fr-FR" dirty="0" smtClean="0"/>
              <a:t> are the main </a:t>
            </a:r>
            <a:r>
              <a:rPr lang="fr-FR" dirty="0" err="1" smtClean="0"/>
              <a:t>controls</a:t>
            </a:r>
            <a:r>
              <a:rPr lang="fr-FR" dirty="0" smtClean="0"/>
              <a:t> on mine water </a:t>
            </a:r>
            <a:r>
              <a:rPr lang="fr-FR" dirty="0" err="1" smtClean="0"/>
              <a:t>temperature</a:t>
            </a:r>
            <a:r>
              <a:rPr lang="fr-FR" dirty="0" smtClean="0"/>
              <a:t> 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How/at which rate is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minewater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heat recharged?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sustainability of heat supply?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are impacted/connectivity with other potential surface users?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some of the questions I am hoping to answer.</a:t>
            </a: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68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GB" sz="1200" dirty="0" smtClean="0"/>
              <a:t>No modelling strategies have emerged yet. </a:t>
            </a:r>
          </a:p>
          <a:p>
            <a:pPr marL="0" lvl="0" indent="0">
              <a:buFontTx/>
              <a:buNone/>
            </a:pPr>
            <a:r>
              <a:rPr lang="en-GB" sz="1200" dirty="0" smtClean="0"/>
              <a:t>Models</a:t>
            </a:r>
            <a:r>
              <a:rPr lang="en-GB" sz="1200" baseline="0" dirty="0" smtClean="0"/>
              <a:t> h</a:t>
            </a:r>
            <a:r>
              <a:rPr lang="en-GB" sz="1200" dirty="0" smtClean="0"/>
              <a:t>ave to deal with lack of data and lots of uncertainties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Want to know about the</a:t>
            </a:r>
            <a:r>
              <a:rPr lang="en-GB" sz="1200" baseline="0" dirty="0" smtClean="0"/>
              <a:t> heat transfers / recharge mechanisms </a:t>
            </a:r>
            <a:r>
              <a:rPr lang="en-GB" sz="1200" b="1" dirty="0" smtClean="0"/>
              <a:t>at the scale of the mine / several mines</a:t>
            </a:r>
            <a:endParaRPr lang="en-GB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Necessity to simplify 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Thus:</a:t>
            </a:r>
            <a:r>
              <a:rPr lang="en-GB" sz="1200" baseline="0" dirty="0" smtClean="0"/>
              <a:t> </a:t>
            </a:r>
            <a:endParaRPr lang="en-GB" sz="1200" dirty="0" smtClean="0"/>
          </a:p>
          <a:p>
            <a:pPr marL="285750" lvl="0" indent="-285750">
              <a:buFontTx/>
              <a:buChar char="-"/>
            </a:pPr>
            <a:r>
              <a:rPr lang="en-GB" sz="1200" dirty="0" smtClean="0"/>
              <a:t>Need to understand the relative contribution of different heat sources – the main control mechanisms on MW temperature</a:t>
            </a:r>
          </a:p>
          <a:p>
            <a:pPr marL="285750" lvl="0" indent="-285750">
              <a:buFontTx/>
              <a:buChar char="-"/>
            </a:pPr>
            <a:r>
              <a:rPr lang="en-GB" sz="1200" dirty="0" smtClean="0"/>
              <a:t>Complex</a:t>
            </a:r>
            <a:r>
              <a:rPr lang="en-GB" sz="1200" baseline="0" dirty="0" smtClean="0"/>
              <a:t> mines (different mining geometries, residual mining voids, open shafts and roadway VS working panels / P&amp;S) </a:t>
            </a:r>
          </a:p>
          <a:p>
            <a:pPr marL="1371600" lvl="3" indent="0">
              <a:buFontTx/>
              <a:buNone/>
            </a:pPr>
            <a:r>
              <a:rPr lang="en-GB" sz="1200" baseline="0" dirty="0" smtClean="0">
                <a:sym typeface="Wingdings" panose="05000000000000000000" pitchFamily="2" charset="2"/>
              </a:rPr>
              <a:t>		 </a:t>
            </a:r>
            <a:r>
              <a:rPr lang="en-GB" sz="1200" dirty="0" smtClean="0"/>
              <a:t>Does the geometry of mine workings / interconnections matter ? </a:t>
            </a:r>
          </a:p>
          <a:p>
            <a:pPr marL="0" lvl="0" indent="0">
              <a:buFontTx/>
              <a:buNone/>
            </a:pPr>
            <a:r>
              <a:rPr lang="en-GB" sz="1200" dirty="0" smtClean="0"/>
              <a:t>			</a:t>
            </a:r>
            <a:r>
              <a:rPr lang="en-GB" sz="1200" dirty="0" smtClean="0">
                <a:sym typeface="Wingdings" panose="05000000000000000000" pitchFamily="2" charset="2"/>
              </a:rPr>
              <a:t> </a:t>
            </a:r>
            <a:r>
              <a:rPr lang="en-GB" sz="1200" dirty="0" smtClean="0"/>
              <a:t>Can digitalized</a:t>
            </a:r>
            <a:r>
              <a:rPr lang="en-GB" sz="1200" baseline="0" dirty="0" smtClean="0"/>
              <a:t> GIS </a:t>
            </a:r>
            <a:r>
              <a:rPr lang="en-GB" sz="1200" baseline="0" dirty="0" err="1" smtClean="0"/>
              <a:t>shapefile</a:t>
            </a:r>
            <a:r>
              <a:rPr lang="en-GB" sz="1200" baseline="0" dirty="0" smtClean="0"/>
              <a:t> be used in models or are more complex geometries required?</a:t>
            </a:r>
          </a:p>
          <a:p>
            <a:pPr marL="0" lvl="0" indent="0">
              <a:buFontTx/>
              <a:buNone/>
            </a:pPr>
            <a:endParaRPr lang="en-GB" sz="1200" baseline="0" dirty="0" smtClean="0"/>
          </a:p>
          <a:p>
            <a:pPr marL="171450" lvl="0" indent="-171450">
              <a:buFontTx/>
              <a:buChar char="-"/>
            </a:pPr>
            <a:r>
              <a:rPr lang="en-GB" sz="1200" baseline="0" dirty="0" smtClean="0"/>
              <a:t>Can we extract heat required for domestic heating at a sustainable rate – what is the areal extent required = what area will be cooled ? At which rate heat would recover ?</a:t>
            </a:r>
          </a:p>
          <a:p>
            <a:pPr marL="171450" lvl="0" indent="-171450">
              <a:buFontTx/>
              <a:buChar char="-"/>
            </a:pPr>
            <a:endParaRPr lang="en-GB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097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First </a:t>
            </a:r>
            <a:r>
              <a:rPr lang="fr-FR" dirty="0" err="1" smtClean="0"/>
              <a:t>step</a:t>
            </a:r>
            <a:r>
              <a:rPr lang="fr-FR" dirty="0" smtClean="0"/>
              <a:t>: 2D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conceptual</a:t>
            </a:r>
            <a:r>
              <a:rPr lang="fr-FR" dirty="0"/>
              <a:t>/simple mine </a:t>
            </a:r>
            <a:r>
              <a:rPr lang="fr-FR" dirty="0" err="1"/>
              <a:t>geometry</a:t>
            </a:r>
            <a:endParaRPr lang="fr-FR" dirty="0"/>
          </a:p>
          <a:p>
            <a:r>
              <a:rPr lang="fr-FR" dirty="0" smtClean="0"/>
              <a:t>Test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heat</a:t>
            </a:r>
            <a:r>
              <a:rPr lang="fr-FR" dirty="0" smtClean="0"/>
              <a:t> inputs: 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smtClean="0"/>
              <a:t>Local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 : </a:t>
            </a:r>
            <a:r>
              <a:rPr lang="fr-FR" dirty="0" err="1"/>
              <a:t>radiactive</a:t>
            </a:r>
            <a:r>
              <a:rPr lang="fr-FR" dirty="0"/>
              <a:t> </a:t>
            </a:r>
            <a:r>
              <a:rPr lang="fr-FR" dirty="0" err="1"/>
              <a:t>decay</a:t>
            </a:r>
            <a:r>
              <a:rPr lang="fr-FR" dirty="0"/>
              <a:t>, pyrite </a:t>
            </a:r>
            <a:r>
              <a:rPr lang="fr-FR" dirty="0" err="1" smtClean="0"/>
              <a:t>oxidation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/>
              <a:t>flow = convective </a:t>
            </a:r>
            <a:r>
              <a:rPr lang="fr-FR" dirty="0" smtClean="0"/>
              <a:t>flux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smtClean="0"/>
              <a:t>geological </a:t>
            </a:r>
            <a:r>
              <a:rPr lang="en-GB" dirty="0"/>
              <a:t>structure: geological formation with specific material, thermal and hydraulic properties; geological disturbances (i.e. faults</a:t>
            </a:r>
            <a:r>
              <a:rPr lang="en-GB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smtClean="0"/>
              <a:t>Still uncertainties about the origin of recharge water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04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842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Each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solved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numerically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dirty="0" smtClean="0"/>
              <a:t>OGS: open source FEM software</a:t>
            </a:r>
          </a:p>
          <a:p>
            <a:r>
              <a:rPr lang="fr-FR" dirty="0" err="1" smtClean="0"/>
              <a:t>Definition</a:t>
            </a:r>
            <a:r>
              <a:rPr lang="fr-FR" dirty="0" smtClean="0"/>
              <a:t> of BC / Source </a:t>
            </a:r>
            <a:r>
              <a:rPr lang="fr-FR" dirty="0" err="1" smtClean="0"/>
              <a:t>term</a:t>
            </a:r>
            <a:r>
              <a:rPr lang="fr-FR" dirty="0" smtClean="0"/>
              <a:t> for </a:t>
            </a:r>
            <a:r>
              <a:rPr lang="fr-FR" dirty="0" err="1" smtClean="0"/>
              <a:t>each</a:t>
            </a:r>
            <a:r>
              <a:rPr lang="fr-FR" dirty="0" smtClean="0"/>
              <a:t> situation </a:t>
            </a:r>
            <a:r>
              <a:rPr lang="fr-FR" dirty="0" err="1" smtClean="0"/>
              <a:t>mentionned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before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Sensitivity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on </a:t>
            </a:r>
            <a:r>
              <a:rPr lang="en-GB" dirty="0" smtClean="0"/>
              <a:t>geometrical, technical or numerical parameters: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 of cold water injection/recharge will allow determining, through sensitivity analysis, the parameters the more likely to influence mine water temperature (relative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contrinution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each).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221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03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093F15-3070-46F9-8D44-C1876B0CD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87DB59-F295-42B4-8A61-F411A6160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300486-8318-494E-85A2-DFB13C507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EC72-5FFE-47D9-AC87-8FA15856DA9D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4E0A87-A881-492D-AC2B-8987D3DF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D45B79-6446-422E-B344-816BF77F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C982A-6D7F-4E8E-849F-FEACF317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99C28A-EC69-4D93-874C-084263054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E77632-BE1F-4BC7-B271-146ACC29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15B6-276A-4199-BA7A-2227ACA81F5B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2B4F22-FD8F-4EB8-8702-8C676A65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25B1B-88A7-4ED9-A27E-66576E7A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7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4192BE-8B0E-4AA9-BD87-11B8C4CEF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B579F1-0BAC-4C79-9D3B-3D6CF082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A3E16F-6DAA-4711-8474-3D45A1CD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04FC-3F41-4DC8-B3BD-665087303DFC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53BEBE-8596-4908-9D77-180D39CD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A7215C-083A-4F70-B1A7-32873116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71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970A3-21FB-4BA5-83E2-C8BAA237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433C09-0260-4E2E-B308-63C46AD4E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B110F2-0DE8-46AE-8D4A-AACA5572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6AC5E-E940-43AA-891E-76BD62970230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00C4FC-D90F-4B20-93AA-326C8C9F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E4716-F588-4091-B0FF-8018A05D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4EA17-0A0F-4929-91E6-26C36E05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68B74D-BB75-4B7A-B470-81725DC1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B1A451-9794-49D9-8018-762FEE7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79A1-7897-44F4-ABD2-F932AE5F9736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E0EBE6-64B0-4F21-8FF4-50BD9C49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03A07-791F-4EA9-A950-98B8D810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28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E7466-CC32-40BA-9558-565B289E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9EF38D-B24B-42A4-8920-EBD431D2B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990C9D-539F-450B-9298-1C8385372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5F810D-DB5F-47C7-9615-37455733E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7A4A-AAA0-48DE-B28B-9614AB968145}" type="datetime1">
              <a:rPr lang="en-GB" smtClean="0"/>
              <a:t>07/02/2020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BEAC64-66FC-457A-B311-21C15BCB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48ED63-27D8-401B-9C81-51B9519B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3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B890E-BDD5-4E22-B976-6F311F1C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B4F421-7E9C-43E0-90F8-2B3DBD900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8D9FF9-7512-4DE9-9E77-9E0B70C2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E30140-6A5C-44DB-A0B8-656C1FE38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F02CD0-BF7A-4374-8274-7501B7E48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4CEB78A-6843-4643-848F-13C77571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F1545-1A42-4DD8-835D-C3B2D5740006}" type="datetime1">
              <a:rPr lang="en-GB" smtClean="0"/>
              <a:t>07/02/2020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A07DE5-B493-40D7-B181-25ADFC18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936485-8D2C-4B0D-A64A-932F7686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18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7CADB1-15D5-4096-B303-2982B396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BE9CC3-523D-4768-AAD4-D19AF8D9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5DA4-9510-45A2-B4B3-3AB35161D115}" type="datetime1">
              <a:rPr lang="en-GB" smtClean="0"/>
              <a:t>07/02/2020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5DECC8-0D6C-4D48-A873-69A889B3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1C6A24-B65A-4EFF-B4C9-D5EDB2F0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38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62A09F-02F8-49D3-BF0D-58E0B76B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94E7-7164-498A-9FA1-7F2B3BBA4250}" type="datetime1">
              <a:rPr lang="en-GB" smtClean="0"/>
              <a:t>07/02/2020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438859C-F839-40FC-9835-CDE6CDB9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20B6AC-6BDC-4FAB-965A-4DE80A8E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8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D093F-3BBA-48DA-A9EE-1EFA1BD1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F9E548-281A-4E1F-A0F8-8747CE6FC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5053C7-3DB6-4BF4-BAA1-B9923D2F4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0C3862-693C-4110-A1CC-1B1AF276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8B760-4C61-4B88-BE54-13466489B1F1}" type="datetime1">
              <a:rPr lang="en-GB" smtClean="0"/>
              <a:t>07/02/2020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685B2B-D81B-46C3-8E8C-EED11613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231CD3-EF94-4AA9-B88E-135833C0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42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DA358-2352-4827-9E1E-36D99059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04F5D6-A8F8-432D-BE17-05B0ECBF1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0CF323-D67E-40EE-8C46-C49C8CF4C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75C5AA-A15C-4A42-81C6-166C396F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611-E552-41DA-BB24-2EA1939648D1}" type="datetime1">
              <a:rPr lang="en-GB" smtClean="0"/>
              <a:t>07/02/2020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D61710-3E7F-471B-8F4C-9766A312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AFC92A-32CB-4464-AD97-ACAF9BBA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4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FB3526-25CF-4167-AAC6-9A94466C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97B220-886F-46DA-A490-2F6DF2338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F654B3-CE01-4B74-A2B7-0E351C0F7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5E7BD-C06A-4BAB-B134-08FE9852B326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5DF038-715A-4276-A10B-60CB379DF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0E9459-B552-456F-BC33-C8B30F805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48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diagramColors" Target="../diagrams/colors12.xml"/><Relationship Id="rId5" Type="http://schemas.openxmlformats.org/officeDocument/2006/relationships/image" Target="../media/image34.gif"/><Relationship Id="rId10" Type="http://schemas.openxmlformats.org/officeDocument/2006/relationships/diagramQuickStyle" Target="../diagrams/quickStyle12.xml"/><Relationship Id="rId4" Type="http://schemas.openxmlformats.org/officeDocument/2006/relationships/image" Target="../media/image33.gif"/><Relationship Id="rId9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diagramColors" Target="../diagrams/colors13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diagramQuickStyle" Target="../diagrams/quickStyle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diagramLayout" Target="../diagrams/layout13.xml"/><Relationship Id="rId5" Type="http://schemas.openxmlformats.org/officeDocument/2006/relationships/image" Target="../media/image200.png"/><Relationship Id="rId10" Type="http://schemas.openxmlformats.org/officeDocument/2006/relationships/diagramData" Target="../diagrams/data13.xml"/><Relationship Id="rId4" Type="http://schemas.openxmlformats.org/officeDocument/2006/relationships/image" Target="../media/image37.png"/><Relationship Id="rId9" Type="http://schemas.openxmlformats.org/officeDocument/2006/relationships/image" Target="../media/image40.png"/><Relationship Id="rId14" Type="http://schemas.microsoft.com/office/2007/relationships/diagramDrawing" Target="../diagrams/drawing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jpeg"/><Relationship Id="rId4" Type="http://schemas.openxmlformats.org/officeDocument/2006/relationships/diagramData" Target="../diagrams/data2.xm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diagramColors" Target="../diagrams/colors5.xml"/><Relationship Id="rId5" Type="http://schemas.openxmlformats.org/officeDocument/2006/relationships/image" Target="../media/image15.pn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22.png"/><Relationship Id="rId4" Type="http://schemas.openxmlformats.org/officeDocument/2006/relationships/diagramData" Target="../diagrams/data7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155CD-9D1F-4ECF-9B1B-CA4432453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310" y="1939837"/>
            <a:ext cx="9445690" cy="2385947"/>
          </a:xfrm>
        </p:spPr>
        <p:txBody>
          <a:bodyPr>
            <a:noAutofit/>
          </a:bodyPr>
          <a:lstStyle/>
          <a:p>
            <a:r>
              <a:rPr lang="en-GB" sz="4000" dirty="0"/>
              <a:t>Investigating geothermal heat resources of legacy mine workings:</a:t>
            </a:r>
            <a:br>
              <a:rPr lang="en-GB" sz="4000" dirty="0"/>
            </a:br>
            <a:r>
              <a:rPr lang="en-GB" sz="4000" dirty="0"/>
              <a:t>Why are some mine waters hotter than others?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73BD04-99AA-42CF-9449-29AB92F5A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5200"/>
            <a:ext cx="9692640" cy="1655762"/>
          </a:xfrm>
        </p:spPr>
        <p:txBody>
          <a:bodyPr/>
          <a:lstStyle/>
          <a:p>
            <a:r>
              <a:rPr lang="en-GB" sz="3200" dirty="0"/>
              <a:t>Mylene </a:t>
            </a:r>
            <a:r>
              <a:rPr lang="en-GB" sz="3200" dirty="0" err="1"/>
              <a:t>Receveur</a:t>
            </a:r>
            <a:endParaRPr lang="en-GB" sz="3200" dirty="0"/>
          </a:p>
          <a:p>
            <a:r>
              <a:rPr lang="en-GB" dirty="0"/>
              <a:t>Andrew </a:t>
            </a:r>
            <a:r>
              <a:rPr lang="en-GB" dirty="0" smtClean="0"/>
              <a:t>Fraser-Harris, Stuart </a:t>
            </a:r>
            <a:r>
              <a:rPr lang="en-GB" dirty="0"/>
              <a:t>Gilfillan, </a:t>
            </a:r>
            <a:r>
              <a:rPr lang="en-GB" dirty="0" smtClean="0"/>
              <a:t>Christopher </a:t>
            </a:r>
            <a:r>
              <a:rPr lang="en-GB" dirty="0"/>
              <a:t>McDermott, </a:t>
            </a:r>
            <a:r>
              <a:rPr lang="en-GB" dirty="0" smtClean="0"/>
              <a:t>Ian </a:t>
            </a:r>
            <a:r>
              <a:rPr lang="en-GB" dirty="0"/>
              <a:t>W</a:t>
            </a:r>
            <a:r>
              <a:rPr lang="en-GB" dirty="0" smtClean="0"/>
              <a:t>atson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95" y="235437"/>
            <a:ext cx="1922145" cy="743576"/>
          </a:xfrm>
          <a:prstGeom prst="rect">
            <a:avLst/>
          </a:prstGeom>
        </p:spPr>
      </p:pic>
      <p:pic>
        <p:nvPicPr>
          <p:cNvPr id="8" name="Picture 7" descr="Résultat de recherche d'images pour &quot;the coal authority&quot;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4" t="18391" r="6133" b="17644"/>
          <a:stretch/>
        </p:blipFill>
        <p:spPr bwMode="auto">
          <a:xfrm>
            <a:off x="10668000" y="83820"/>
            <a:ext cx="140208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3" y="235437"/>
            <a:ext cx="2532893" cy="6035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2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5480933" y="880792"/>
            <a:ext cx="464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7" name="Image 3">
            <a:extLst>
              <a:ext uri="{FF2B5EF4-FFF2-40B4-BE49-F238E27FC236}">
                <a16:creationId xmlns:a16="http://schemas.microsoft.com/office/drawing/2014/main" id="{7D4BEE27-6263-45A0-ACB2-9EF40B1C11C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8"/>
          <a:stretch/>
        </p:blipFill>
        <p:spPr>
          <a:xfrm>
            <a:off x="214371" y="880792"/>
            <a:ext cx="3642766" cy="5507534"/>
          </a:xfrm>
          <a:prstGeom prst="rect">
            <a:avLst/>
          </a:prstGeom>
        </p:spPr>
      </p:pic>
      <p:pic>
        <p:nvPicPr>
          <p:cNvPr id="18" name="Image 15">
            <a:extLst>
              <a:ext uri="{FF2B5EF4-FFF2-40B4-BE49-F238E27FC236}">
                <a16:creationId xmlns:a16="http://schemas.microsoft.com/office/drawing/2014/main" id="{4229B43A-D326-40FD-B3CF-A4398E032DA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8" r="60179"/>
          <a:stretch/>
        </p:blipFill>
        <p:spPr>
          <a:xfrm>
            <a:off x="9105223" y="1369238"/>
            <a:ext cx="2751587" cy="4277604"/>
          </a:xfrm>
          <a:prstGeom prst="rect">
            <a:avLst/>
          </a:prstGeom>
        </p:spPr>
      </p:pic>
      <p:pic>
        <p:nvPicPr>
          <p:cNvPr id="19" name="Image 16">
            <a:extLst>
              <a:ext uri="{FF2B5EF4-FFF2-40B4-BE49-F238E27FC236}">
                <a16:creationId xmlns:a16="http://schemas.microsoft.com/office/drawing/2014/main" id="{0ACB60BA-D840-40D4-B59F-9806CA846E5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5" t="38283" b="9303"/>
          <a:stretch/>
        </p:blipFill>
        <p:spPr>
          <a:xfrm>
            <a:off x="4150194" y="1370443"/>
            <a:ext cx="4561852" cy="20227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01461" y="880792"/>
            <a:ext cx="36044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/>
              <a:t>Conductivity / Temperature profiles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66918" y="955738"/>
            <a:ext cx="37205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/>
              <a:t>Water level / Temperature </a:t>
            </a:r>
            <a:r>
              <a:rPr lang="en-GB" sz="1600" dirty="0"/>
              <a:t>time series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10</a:t>
            </a:fld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4140275" y="2987939"/>
            <a:ext cx="53163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Model calibration and validation based on existing 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Bilston Glen (Scotland)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err="1" smtClean="0"/>
              <a:t>Dawdon</a:t>
            </a:r>
            <a:r>
              <a:rPr lang="en-GB" dirty="0" smtClean="0"/>
              <a:t> (NE-England)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Check heat sources contributions + Material properties  + geometrical simplifications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 Simulation of production / heat recovery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3437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8C1F024-1BCB-4CAD-9B99-46BE8B1E2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903266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40872"/>
              </p:ext>
            </p:extLst>
          </p:nvPr>
        </p:nvGraphicFramePr>
        <p:xfrm>
          <a:off x="342097" y="728772"/>
          <a:ext cx="11116840" cy="5739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74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B9382-9FB3-44A7-9F81-4996F9F7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5D0F2-1FD7-4426-8768-A5D6D714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Adams, C., Monaghan, A., </a:t>
            </a:r>
            <a:r>
              <a:rPr lang="en-GB" dirty="0" err="1" smtClean="0"/>
              <a:t>Gluyas</a:t>
            </a:r>
            <a:r>
              <a:rPr lang="en-GB" dirty="0" smtClean="0"/>
              <a:t>, J., 2019. Mining for Heat. In: WWW.GEOLSOC.ORG.UK/GEOSCIENTIST </a:t>
            </a:r>
          </a:p>
          <a:p>
            <a:endParaRPr lang="en-GB" dirty="0"/>
          </a:p>
          <a:p>
            <a:r>
              <a:rPr lang="en-GB" dirty="0" smtClean="0"/>
              <a:t>Burley</a:t>
            </a:r>
            <a:r>
              <a:rPr lang="en-GB" dirty="0"/>
              <a:t>, A., Edmunds M., W., and Gale, I. (1984). Catalogue of geothermal data for the land area of the </a:t>
            </a:r>
            <a:r>
              <a:rPr lang="en-GB" dirty="0" smtClean="0"/>
              <a:t>United Kingdom</a:t>
            </a:r>
            <a:r>
              <a:rPr lang="en-GB" dirty="0"/>
              <a:t>. Second revision. British Geological </a:t>
            </a:r>
            <a:r>
              <a:rPr lang="en-GB" dirty="0" smtClean="0"/>
              <a:t>Survey</a:t>
            </a:r>
          </a:p>
          <a:p>
            <a:endParaRPr lang="en-GB" dirty="0"/>
          </a:p>
          <a:p>
            <a:r>
              <a:rPr lang="en-GB" dirty="0" smtClean="0"/>
              <a:t>Gillespie</a:t>
            </a:r>
            <a:r>
              <a:rPr lang="en-GB" dirty="0"/>
              <a:t>, M., Crane, E., and Barron, H. (2013). Study into the Potential for Deep Geothermal Energy in Scotland - Volume 2. AEC/001/11. Scottish Government, p. 129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Todd</a:t>
            </a:r>
            <a:r>
              <a:rPr lang="en-GB" dirty="0"/>
              <a:t>, F., McDermott, C., Harris, A. F., Bond, A., and Gilfillan, S. (2019). Coupled hydraulic and mechanical model of surface uplift due to mine water rebound: implications for mine water heating and cooling schemes. Scottish Journal of Geology [online], sjg2018–028. ISSN: 0036-9276, 2041-4951. DOI: 10.1144/sjg2018-028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3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Back-up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13</a:t>
            </a:fld>
            <a:endParaRPr lang="en-GB"/>
          </a:p>
        </p:txBody>
      </p:sp>
      <p:pic>
        <p:nvPicPr>
          <p:cNvPr id="5" name="Image 22">
            <a:extLst>
              <a:ext uri="{FF2B5EF4-FFF2-40B4-BE49-F238E27FC236}">
                <a16:creationId xmlns:a16="http://schemas.microsoft.com/office/drawing/2014/main" id="{B6101A7D-4446-4417-ADBC-A0C33B6E876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82" y="1727740"/>
            <a:ext cx="5194258" cy="38956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4379"/>
            <a:ext cx="5158740" cy="386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5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5">
            <a:extLst>
              <a:ext uri="{FF2B5EF4-FFF2-40B4-BE49-F238E27FC236}">
                <a16:creationId xmlns:a16="http://schemas.microsoft.com/office/drawing/2014/main" id="{F670AB0F-AC69-40CF-B89C-7332EB41B3B1}"/>
              </a:ext>
            </a:extLst>
          </p:cNvPr>
          <p:cNvPicPr/>
          <p:nvPr/>
        </p:nvPicPr>
        <p:blipFill rotWithShape="1">
          <a:blip r:embed="rId2"/>
          <a:srcRect l="17890" t="3706" r="47493" b="51163"/>
          <a:stretch/>
        </p:blipFill>
        <p:spPr>
          <a:xfrm>
            <a:off x="7806688" y="813694"/>
            <a:ext cx="1720268" cy="22506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841E5A6-7CE4-41A1-BA1F-CB48D19EB224}"/>
              </a:ext>
            </a:extLst>
          </p:cNvPr>
          <p:cNvSpPr/>
          <p:nvPr/>
        </p:nvSpPr>
        <p:spPr>
          <a:xfrm>
            <a:off x="7685799" y="813695"/>
            <a:ext cx="1841157" cy="7683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59282D5-ADD7-4F15-BDB5-52D240A5018B}"/>
              </a:ext>
            </a:extLst>
          </p:cNvPr>
          <p:cNvSpPr txBox="1">
            <a:spLocks/>
          </p:cNvSpPr>
          <p:nvPr/>
        </p:nvSpPr>
        <p:spPr>
          <a:xfrm>
            <a:off x="9812501" y="988390"/>
            <a:ext cx="2365187" cy="4878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/>
              <a:t>Coal </a:t>
            </a:r>
            <a:r>
              <a:rPr lang="fr-FR" sz="2000" dirty="0" err="1"/>
              <a:t>Measures</a:t>
            </a:r>
            <a:endParaRPr lang="en-GB" sz="2000" dirty="0"/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6371DFBE-88C9-4BB0-A5C5-071F582F2E12}"/>
              </a:ext>
            </a:extLst>
          </p:cNvPr>
          <p:cNvSpPr txBox="1">
            <a:spLocks/>
          </p:cNvSpPr>
          <p:nvPr/>
        </p:nvSpPr>
        <p:spPr>
          <a:xfrm>
            <a:off x="9771413" y="2284498"/>
            <a:ext cx="1964725" cy="7798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err="1"/>
              <a:t>Limestone</a:t>
            </a:r>
            <a:r>
              <a:rPr lang="fr-FR" sz="2000" dirty="0"/>
              <a:t> Coal formation</a:t>
            </a:r>
            <a:endParaRPr lang="en-GB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B6A65F-3F82-4B9C-A284-E97253848784}"/>
              </a:ext>
            </a:extLst>
          </p:cNvPr>
          <p:cNvSpPr/>
          <p:nvPr/>
        </p:nvSpPr>
        <p:spPr>
          <a:xfrm>
            <a:off x="7685799" y="2357120"/>
            <a:ext cx="1964725" cy="5181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age16.gif" descr="Figure 18">
            <a:extLst>
              <a:ext uri="{FF2B5EF4-FFF2-40B4-BE49-F238E27FC236}">
                <a16:creationId xmlns:a16="http://schemas.microsoft.com/office/drawing/2014/main" id="{2D31264C-951D-4F4A-B742-670F2B5678A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644705" y="3457432"/>
            <a:ext cx="4396612" cy="2869795"/>
          </a:xfrm>
          <a:prstGeom prst="rect">
            <a:avLst/>
          </a:prstGeom>
          <a:ln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175734-8D32-4474-B0CC-537827593541}"/>
              </a:ext>
            </a:extLst>
          </p:cNvPr>
          <p:cNvSpPr/>
          <p:nvPr/>
        </p:nvSpPr>
        <p:spPr>
          <a:xfrm>
            <a:off x="6602524" y="6327227"/>
            <a:ext cx="6096000" cy="3114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 sz="1400" i="1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Depth of mine workings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(Gillespie et al., 2013)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48EC157-1592-4C1E-8702-EDB6424B2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40" y="670118"/>
            <a:ext cx="5439682" cy="210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CBDEB6E6-98A8-4EFA-883F-D2CB3B2FD7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" t="20057" r="-3588" b="11944"/>
          <a:stretch/>
        </p:blipFill>
        <p:spPr bwMode="auto">
          <a:xfrm>
            <a:off x="437953" y="3553889"/>
            <a:ext cx="5724366" cy="2873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7636CD-FDAC-4083-948F-D569CAAD5939}"/>
              </a:ext>
            </a:extLst>
          </p:cNvPr>
          <p:cNvSpPr/>
          <p:nvPr/>
        </p:nvSpPr>
        <p:spPr>
          <a:xfrm>
            <a:off x="553797" y="3195822"/>
            <a:ext cx="67061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i="1" dirty="0">
                <a:solidFill>
                  <a:srgbClr val="222222"/>
                </a:solidFill>
                <a:latin typeface="Calibri "/>
              </a:rPr>
              <a:t>Cross-section of the Midlothian </a:t>
            </a:r>
            <a:r>
              <a:rPr lang="en-GB" sz="1100" i="1" dirty="0" smtClean="0">
                <a:solidFill>
                  <a:srgbClr val="222222"/>
                </a:solidFill>
                <a:latin typeface="Calibri "/>
              </a:rPr>
              <a:t>syncline (Cameron</a:t>
            </a:r>
            <a:r>
              <a:rPr lang="en-GB" sz="1100" i="1" dirty="0">
                <a:solidFill>
                  <a:srgbClr val="222222"/>
                </a:solidFill>
                <a:latin typeface="Calibri "/>
              </a:rPr>
              <a:t> </a:t>
            </a:r>
            <a:r>
              <a:rPr lang="en-GB" sz="1100" i="1" dirty="0" smtClean="0">
                <a:solidFill>
                  <a:srgbClr val="222222"/>
                </a:solidFill>
                <a:latin typeface="Calibri "/>
              </a:rPr>
              <a:t>et al., 1985)</a:t>
            </a:r>
            <a:endParaRPr lang="en-GB" sz="1100" i="1" dirty="0">
              <a:latin typeface="Calibri 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97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41B4C7D-23A6-45ED-859C-6957885436F6}"/>
              </a:ext>
            </a:extLst>
          </p:cNvPr>
          <p:cNvSpPr txBox="1">
            <a:spLocks/>
          </p:cNvSpPr>
          <p:nvPr/>
        </p:nvSpPr>
        <p:spPr>
          <a:xfrm>
            <a:off x="-27633" y="1473176"/>
            <a:ext cx="3573782" cy="3254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 smtClean="0"/>
              <a:t>  Mine </a:t>
            </a:r>
            <a:r>
              <a:rPr lang="en-GB" sz="2000" dirty="0"/>
              <a:t>structure</a:t>
            </a:r>
          </a:p>
          <a:p>
            <a:pPr lvl="1"/>
            <a:r>
              <a:rPr lang="en-GB" sz="1800" dirty="0"/>
              <a:t>Underground workings:</a:t>
            </a:r>
          </a:p>
          <a:p>
            <a:pPr lvl="2"/>
            <a:r>
              <a:rPr lang="en-GB" sz="1600" dirty="0"/>
              <a:t>Pillar and stall </a:t>
            </a:r>
          </a:p>
          <a:p>
            <a:pPr lvl="2"/>
            <a:r>
              <a:rPr lang="en-GB" sz="1600" dirty="0"/>
              <a:t>Longwall mining</a:t>
            </a:r>
          </a:p>
          <a:p>
            <a:pPr lvl="1"/>
            <a:r>
              <a:rPr lang="en-GB" sz="1800" dirty="0"/>
              <a:t>Main pathways : </a:t>
            </a:r>
          </a:p>
          <a:p>
            <a:pPr lvl="2"/>
            <a:r>
              <a:rPr lang="en-GB" sz="1600" dirty="0"/>
              <a:t>Shafts</a:t>
            </a:r>
          </a:p>
          <a:p>
            <a:pPr lvl="2"/>
            <a:r>
              <a:rPr lang="en-GB" sz="1600" dirty="0"/>
              <a:t>Roadways</a:t>
            </a:r>
          </a:p>
          <a:p>
            <a:pPr lvl="1"/>
            <a:endParaRPr lang="en-GB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0EBC4-B014-4424-A087-A0A594DE82F2}"/>
              </a:ext>
            </a:extLst>
          </p:cNvPr>
          <p:cNvSpPr/>
          <p:nvPr/>
        </p:nvSpPr>
        <p:spPr>
          <a:xfrm>
            <a:off x="838200" y="6117110"/>
            <a:ext cx="3938608" cy="487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Layout of stoop and room mine workings (top) and longwall mining (bottom). From Younger and Adams, 1999.</a:t>
            </a:r>
            <a:endParaRPr lang="en-GB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BDEEB69-DA14-44AA-ADFF-BAEFC8D79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966" y="1627273"/>
            <a:ext cx="3101683" cy="1987753"/>
          </a:xfrm>
          <a:prstGeom prst="rect">
            <a:avLst/>
          </a:prstGeom>
        </p:spPr>
      </p:pic>
      <p:pic>
        <p:nvPicPr>
          <p:cNvPr id="13" name="Picture 5" descr="Figure 13">
            <a:extLst>
              <a:ext uri="{FF2B5EF4-FFF2-40B4-BE49-F238E27FC236}">
                <a16:creationId xmlns:a16="http://schemas.microsoft.com/office/drawing/2014/main" id="{8DF3EE0A-98CC-4DFA-AEAD-79C5ABBADF5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599"/>
          <a:stretch/>
        </p:blipFill>
        <p:spPr bwMode="auto">
          <a:xfrm>
            <a:off x="4756545" y="4268801"/>
            <a:ext cx="1457884" cy="146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6" descr="Figure 14">
            <a:extLst>
              <a:ext uri="{FF2B5EF4-FFF2-40B4-BE49-F238E27FC236}">
                <a16:creationId xmlns:a16="http://schemas.microsoft.com/office/drawing/2014/main" id="{C395DC44-1C90-4F1F-86BD-2669637CB352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97"/>
          <a:stretch/>
        </p:blipFill>
        <p:spPr bwMode="auto">
          <a:xfrm>
            <a:off x="-27633" y="4071236"/>
            <a:ext cx="2833661" cy="19003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8F283A82-F828-48A4-80BF-C958278E4FA8}"/>
              </a:ext>
            </a:extLst>
          </p:cNvPr>
          <p:cNvCxnSpPr/>
          <p:nvPr/>
        </p:nvCxnSpPr>
        <p:spPr>
          <a:xfrm>
            <a:off x="4677656" y="3144156"/>
            <a:ext cx="406346" cy="1124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7">
            <a:extLst>
              <a:ext uri="{FF2B5EF4-FFF2-40B4-BE49-F238E27FC236}">
                <a16:creationId xmlns:a16="http://schemas.microsoft.com/office/drawing/2014/main" id="{81F629B7-9966-4B0F-86E9-CEE507EA0F4C}"/>
              </a:ext>
            </a:extLst>
          </p:cNvPr>
          <p:cNvCxnSpPr/>
          <p:nvPr/>
        </p:nvCxnSpPr>
        <p:spPr>
          <a:xfrm flipH="1">
            <a:off x="2020992" y="2621149"/>
            <a:ext cx="2096718" cy="1526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re 1">
            <a:extLst>
              <a:ext uri="{FF2B5EF4-FFF2-40B4-BE49-F238E27FC236}">
                <a16:creationId xmlns:a16="http://schemas.microsoft.com/office/drawing/2014/main" id="{C88C468F-C796-4545-A3DE-E2CDAC81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87" y="335426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smtClean="0"/>
              <a:t>Mine </a:t>
            </a:r>
            <a:r>
              <a:rPr lang="fr-FR" sz="2800" dirty="0" err="1" smtClean="0"/>
              <a:t>systems</a:t>
            </a:r>
            <a:endParaRPr lang="en-GB" sz="2800" dirty="0"/>
          </a:p>
        </p:txBody>
      </p:sp>
      <p:pic>
        <p:nvPicPr>
          <p:cNvPr id="19" name="Picture 5" descr="Figure 13">
            <a:extLst>
              <a:ext uri="{FF2B5EF4-FFF2-40B4-BE49-F238E27FC236}">
                <a16:creationId xmlns:a16="http://schemas.microsoft.com/office/drawing/2014/main" id="{8DF3EE0A-98CC-4DFA-AEAD-79C5ABBADF57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2"/>
          <a:stretch/>
        </p:blipFill>
        <p:spPr bwMode="auto">
          <a:xfrm>
            <a:off x="3133485" y="4343127"/>
            <a:ext cx="1623060" cy="1463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333"/>
          <a:stretch/>
        </p:blipFill>
        <p:spPr>
          <a:xfrm rot="5400000">
            <a:off x="7762313" y="2510864"/>
            <a:ext cx="3033230" cy="4782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7595" y="936270"/>
            <a:ext cx="4782667" cy="2365027"/>
          </a:xfrm>
          <a:prstGeom prst="rect">
            <a:avLst/>
          </a:prstGeom>
        </p:spPr>
      </p:pic>
      <p:graphicFrame>
        <p:nvGraphicFramePr>
          <p:cNvPr id="17" name="Diagramme 5">
            <a:extLst>
              <a:ext uri="{FF2B5EF4-FFF2-40B4-BE49-F238E27FC236}">
                <a16:creationId xmlns:a16="http://schemas.microsoft.com/office/drawing/2014/main" id="{F959FA98-5847-4B03-88F5-B46BBC0293A0}"/>
              </a:ext>
            </a:extLst>
          </p:cNvPr>
          <p:cNvGraphicFramePr/>
          <p:nvPr>
            <p:extLst/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3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9">
            <a:extLst>
              <a:ext uri="{FF2B5EF4-FFF2-40B4-BE49-F238E27FC236}">
                <a16:creationId xmlns:a16="http://schemas.microsoft.com/office/drawing/2014/main" id="{2E0829DE-00F4-406F-B80F-B26FAACA0302}"/>
              </a:ext>
            </a:extLst>
          </p:cNvPr>
          <p:cNvPicPr/>
          <p:nvPr/>
        </p:nvPicPr>
        <p:blipFill rotWithShape="1">
          <a:blip r:embed="rId3"/>
          <a:srcRect r="48393" b="10066"/>
          <a:stretch/>
        </p:blipFill>
        <p:spPr>
          <a:xfrm>
            <a:off x="192619" y="1221357"/>
            <a:ext cx="1834227" cy="22785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93B94-622C-4FAC-B9FE-9CAE3D922745}"/>
              </a:ext>
            </a:extLst>
          </p:cNvPr>
          <p:cNvPicPr/>
          <p:nvPr/>
        </p:nvPicPr>
        <p:blipFill rotWithShape="1">
          <a:blip r:embed="rId4"/>
          <a:srcRect l="6743" b="5808"/>
          <a:stretch/>
        </p:blipFill>
        <p:spPr>
          <a:xfrm>
            <a:off x="8373296" y="1134147"/>
            <a:ext cx="3234498" cy="2341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8FFE83-130A-40CA-9DE1-B2EBCB8FA8EE}"/>
                  </a:ext>
                </a:extLst>
              </p:cNvPr>
              <p:cNvSpPr/>
              <p:nvPr/>
            </p:nvSpPr>
            <p:spPr>
              <a:xfrm>
                <a:off x="5342695" y="1328543"/>
                <a:ext cx="3162084" cy="16485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GB" sz="1600" dirty="0" smtClean="0"/>
                  <a:t>Dual porosity medium </a:t>
                </a:r>
                <a:r>
                  <a:rPr lang="en-GB" sz="1200" dirty="0" smtClean="0"/>
                  <a:t>(</a:t>
                </a:r>
                <a:r>
                  <a:rPr lang="en-GB" sz="1200" dirty="0" err="1" smtClean="0"/>
                  <a:t>Guo</a:t>
                </a:r>
                <a:r>
                  <a:rPr lang="en-GB" sz="1200" dirty="0" smtClean="0"/>
                  <a:t> et al., 2018)</a:t>
                </a:r>
              </a:p>
              <a:p>
                <a:pPr lvl="0"/>
                <a:endParaRPr lang="en-GB" sz="1400" dirty="0" smtClean="0"/>
              </a:p>
              <a:p>
                <a:pPr marL="285750" lvl="0" indent="-285750">
                  <a:buFontTx/>
                  <a:buChar char="-"/>
                </a:pPr>
                <a:r>
                  <a:rPr lang="en-GB" sz="1400" dirty="0" smtClean="0"/>
                  <a:t>Caved zone and fracture zone</a:t>
                </a:r>
              </a:p>
              <a:p>
                <a:pPr marL="285750" lvl="0" indent="-285750">
                  <a:buFontTx/>
                  <a:buChar char="-"/>
                </a:pPr>
                <a:r>
                  <a:rPr lang="en-GB" sz="1400" dirty="0" smtClean="0"/>
                  <a:t>Geothermal potential depends on: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GB" sz="1400" dirty="0" smtClean="0"/>
                  <a:t>Height fracture zone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en-GB" sz="1400" dirty="0" smtClean="0"/>
                  <a:t>Roof permeability  </a:t>
                </a:r>
              </a:p>
              <a:p>
                <a:pPr marL="742950" lvl="1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𝑖𝑛𝑗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GB" sz="1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78FFE83-130A-40CA-9DE1-B2EBCB8FA8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695" y="1328543"/>
                <a:ext cx="3162084" cy="1648528"/>
              </a:xfrm>
              <a:prstGeom prst="rect">
                <a:avLst/>
              </a:prstGeom>
              <a:blipFill>
                <a:blip r:embed="rId5"/>
                <a:stretch>
                  <a:fillRect l="-963" t="-1111" b="-14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572BFE-5EEB-43FE-82BF-E425B115385A}"/>
                  </a:ext>
                </a:extLst>
              </p:cNvPr>
              <p:cNvSpPr/>
              <p:nvPr/>
            </p:nvSpPr>
            <p:spPr>
              <a:xfrm>
                <a:off x="322966" y="5005218"/>
                <a:ext cx="5368386" cy="16224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6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Combined 3D porous medium and 1D pipe flow </a:t>
                </a:r>
              </a:p>
              <a:p>
                <a:pPr>
                  <a:lnSpc>
                    <a:spcPct val="107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(Raymond and Therrien, 2008; </a:t>
                </a:r>
                <a:r>
                  <a:rPr lang="en-US" sz="1200" dirty="0" err="1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Renze</a:t>
                </a:r>
                <a:r>
                  <a:rPr lang="en-US" sz="12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et al., 2009</a:t>
                </a:r>
                <a:r>
                  <a:rPr lang="en-US" sz="12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):</a:t>
                </a:r>
              </a:p>
              <a:p>
                <a:pPr marL="285750" indent="-285750">
                  <a:lnSpc>
                    <a:spcPct val="107000"/>
                  </a:lnSpc>
                  <a:spcBef>
                    <a:spcPts val="200"/>
                  </a:spcBef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𝑤𝑎𝑡𝑒𝑟</m:t>
                        </m:r>
                      </m:sub>
                    </m:sSub>
                    <m:r>
                      <a:rPr lang="en-GB" sz="1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𝑜𝑟𝑘𝑖𝑛𝑔</m:t>
                        </m:r>
                      </m:sub>
                    </m:sSub>
                  </m:oMath>
                </a14:m>
                <a:r>
                  <a:rPr lang="en-GB" sz="14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GB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GB" sz="1400" dirty="0" smtClean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GB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0.25</m:t>
                    </m:r>
                  </m:oMath>
                </a14:m>
                <a:r>
                  <a:rPr lang="en-GB" sz="1400" dirty="0" smtClean="0">
                    <a:cs typeface="Times New Roman" panose="02020603050405020304" pitchFamily="18" charset="0"/>
                  </a:rPr>
                  <a:t> </a:t>
                </a:r>
                <a:endParaRPr lang="en-GB" sz="1400" b="0" dirty="0" smtClean="0"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Bef>
                    <a:spcPts val="200"/>
                  </a:spcBef>
                  <a:spcAft>
                    <a:spcPts val="0"/>
                  </a:spcAft>
                  <a:buFontTx/>
                  <a:buChar char="-"/>
                </a:pPr>
                <a:r>
                  <a:rPr lang="en-US" sz="14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Calibrated using real flooding / pumping data</a:t>
                </a:r>
              </a:p>
              <a:p>
                <a:pPr marL="285750" indent="-285750">
                  <a:lnSpc>
                    <a:spcPct val="107000"/>
                  </a:lnSpc>
                  <a:spcBef>
                    <a:spcPts val="200"/>
                  </a:spcBef>
                  <a:buFontTx/>
                  <a:buChar char="-"/>
                </a:pPr>
                <a:r>
                  <a:rPr lang="en-US" sz="1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Capture energy </a:t>
                </a:r>
                <a:r>
                  <a:rPr lang="en-US" sz="14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rate = </a:t>
                </a:r>
                <a:r>
                  <a:rPr lang="en-US" sz="14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recharge from heat flux (adv. + cond.)</a:t>
                </a:r>
              </a:p>
              <a:p>
                <a:pPr>
                  <a:lnSpc>
                    <a:spcPct val="107000"/>
                  </a:lnSpc>
                  <a:spcBef>
                    <a:spcPts val="200"/>
                  </a:spcBef>
                  <a:spcAft>
                    <a:spcPts val="0"/>
                  </a:spcAft>
                </a:pPr>
                <a:r>
                  <a:rPr lang="en-US" sz="1400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smtClean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GB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400" dirty="0" smtClean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Area affected by pumping well (assume steady state)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0572BFE-5EEB-43FE-82BF-E425B1153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66" y="5005218"/>
                <a:ext cx="5368386" cy="1622432"/>
              </a:xfrm>
              <a:prstGeom prst="rect">
                <a:avLst/>
              </a:prstGeom>
              <a:blipFill>
                <a:blip r:embed="rId6"/>
                <a:stretch>
                  <a:fillRect l="-681" t="-752" b="-26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37CAD7C-4DFE-4A66-9423-1D37C517366D}"/>
              </a:ext>
            </a:extLst>
          </p:cNvPr>
          <p:cNvPicPr/>
          <p:nvPr/>
        </p:nvPicPr>
        <p:blipFill rotWithShape="1">
          <a:blip r:embed="rId7"/>
          <a:srcRect b="3696"/>
          <a:stretch/>
        </p:blipFill>
        <p:spPr>
          <a:xfrm>
            <a:off x="5528212" y="3499945"/>
            <a:ext cx="2157358" cy="246697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CB7656-D62F-409D-9AA3-158D298C2229}"/>
              </a:ext>
            </a:extLst>
          </p:cNvPr>
          <p:cNvSpPr/>
          <p:nvPr/>
        </p:nvSpPr>
        <p:spPr>
          <a:xfrm>
            <a:off x="7685570" y="4049127"/>
            <a:ext cx="4506430" cy="1925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3D model of shaft/roadway connections</a:t>
            </a: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(Hamm et al., 2010</a:t>
            </a:r>
            <a:r>
              <a:rPr lang="en-US" sz="12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Takes into account geometry of mine 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Study of free convection in shafts/roadways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Assumes equivalent porous media for mine workings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Assumes thermal equilibrium rock / fluid</a:t>
            </a:r>
          </a:p>
          <a:p>
            <a:pPr marL="285750" indent="-28575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FontTx/>
              <a:buChar char="-"/>
            </a:pPr>
            <a:r>
              <a:rPr lang="en-US" sz="14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Density effects / K contrasts</a:t>
            </a:r>
            <a:endParaRPr lang="en-GB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76125" y="1307968"/>
            <a:ext cx="31275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GB" sz="1600" dirty="0" smtClean="0"/>
              <a:t>Heat transfers in mine tunnels </a:t>
            </a:r>
          </a:p>
          <a:p>
            <a:pPr lvl="0"/>
            <a:r>
              <a:rPr lang="en-GB" sz="1200" dirty="0" smtClean="0"/>
              <a:t>(</a:t>
            </a:r>
            <a:r>
              <a:rPr lang="en-GB" sz="1200" dirty="0" err="1" smtClean="0"/>
              <a:t>Ghoreishi</a:t>
            </a:r>
            <a:r>
              <a:rPr lang="en-GB" sz="1200" dirty="0" smtClean="0"/>
              <a:t> </a:t>
            </a:r>
            <a:r>
              <a:rPr lang="en-GB" sz="1200" dirty="0" err="1" smtClean="0"/>
              <a:t>Madeish</a:t>
            </a:r>
            <a:r>
              <a:rPr lang="en-GB" sz="1200" dirty="0" smtClean="0"/>
              <a:t> et al., 2012)</a:t>
            </a:r>
          </a:p>
          <a:p>
            <a:pPr lvl="0"/>
            <a:endParaRPr lang="en-GB" sz="1400" dirty="0"/>
          </a:p>
          <a:p>
            <a:pPr lvl="0"/>
            <a:r>
              <a:rPr lang="en-GB" sz="1400" dirty="0" smtClean="0"/>
              <a:t>Important parameters:</a:t>
            </a:r>
          </a:p>
          <a:p>
            <a:pPr marL="285750" lvl="0" indent="-285750">
              <a:buFontTx/>
              <a:buChar char="-"/>
            </a:pPr>
            <a:r>
              <a:rPr lang="en-GB" sz="1400" dirty="0" smtClean="0"/>
              <a:t>Thermal conductivity / Permeability </a:t>
            </a:r>
          </a:p>
          <a:p>
            <a:pPr marL="285750" lvl="0" indent="-285750">
              <a:buFontTx/>
              <a:buChar char="-"/>
            </a:pPr>
            <a:r>
              <a:rPr lang="en-GB" sz="1400" dirty="0" smtClean="0"/>
              <a:t>Tunnel dimension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966" y="3563336"/>
            <a:ext cx="2770191" cy="14418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1272" y="3556566"/>
            <a:ext cx="2029243" cy="1455421"/>
          </a:xfrm>
          <a:prstGeom prst="rect">
            <a:avLst/>
          </a:prstGeom>
        </p:spPr>
      </p:pic>
      <p:graphicFrame>
        <p:nvGraphicFramePr>
          <p:cNvPr id="17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9" name="Titre 1">
            <a:extLst>
              <a:ext uri="{FF2B5EF4-FFF2-40B4-BE49-F238E27FC236}">
                <a16:creationId xmlns:a16="http://schemas.microsoft.com/office/drawing/2014/main" id="{C88C468F-C796-4545-A3DE-E2CDAC81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1059"/>
            <a:ext cx="10515600" cy="879452"/>
          </a:xfrm>
        </p:spPr>
        <p:txBody>
          <a:bodyPr>
            <a:normAutofit/>
          </a:bodyPr>
          <a:lstStyle/>
          <a:p>
            <a:r>
              <a:rPr lang="fr-FR" sz="3200" dirty="0" err="1" smtClean="0"/>
              <a:t>Modeling</a:t>
            </a:r>
            <a:r>
              <a:rPr lang="fr-FR" sz="3200" dirty="0" smtClean="0"/>
              <a:t> mine </a:t>
            </a:r>
            <a:r>
              <a:rPr lang="fr-FR" sz="3200" dirty="0" err="1" smtClean="0"/>
              <a:t>systems</a:t>
            </a:r>
            <a:endParaRPr lang="en-GB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11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0B8E96-7AD4-4A2E-AC39-B2B1D2E6D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67" y="4295568"/>
            <a:ext cx="10920663" cy="1628112"/>
          </a:xfrm>
        </p:spPr>
        <p:txBody>
          <a:bodyPr/>
          <a:lstStyle/>
          <a:p>
            <a:r>
              <a:rPr lang="fr-FR" dirty="0" err="1"/>
              <a:t>Development</a:t>
            </a:r>
            <a:r>
              <a:rPr lang="fr-FR" dirty="0"/>
              <a:t> of a </a:t>
            </a:r>
            <a:r>
              <a:rPr lang="fr-FR" dirty="0" err="1"/>
              <a:t>predictive</a:t>
            </a:r>
            <a:r>
              <a:rPr lang="fr-FR" dirty="0"/>
              <a:t> (</a:t>
            </a:r>
            <a:r>
              <a:rPr lang="fr-FR" dirty="0" err="1"/>
              <a:t>conceptual</a:t>
            </a:r>
            <a:r>
              <a:rPr lang="fr-FR" dirty="0"/>
              <a:t> or </a:t>
            </a:r>
            <a:r>
              <a:rPr lang="fr-FR" dirty="0" err="1"/>
              <a:t>numerical</a:t>
            </a:r>
            <a:r>
              <a:rPr lang="fr-FR" dirty="0"/>
              <a:t>) </a:t>
            </a:r>
            <a:r>
              <a:rPr lang="fr-FR" dirty="0" err="1"/>
              <a:t>tool</a:t>
            </a:r>
            <a:r>
              <a:rPr lang="fr-FR" dirty="0"/>
              <a:t>.</a:t>
            </a:r>
          </a:p>
          <a:p>
            <a:r>
              <a:rPr lang="fr-FR" dirty="0" err="1"/>
              <a:t>Recommendation</a:t>
            </a:r>
            <a:r>
              <a:rPr lang="fr-FR" dirty="0"/>
              <a:t> on a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to guide the </a:t>
            </a:r>
            <a:r>
              <a:rPr lang="fr-FR" dirty="0" err="1"/>
              <a:t>licensing</a:t>
            </a:r>
            <a:r>
              <a:rPr lang="fr-FR" dirty="0"/>
              <a:t> of </a:t>
            </a:r>
            <a:r>
              <a:rPr lang="fr-FR" dirty="0" err="1"/>
              <a:t>heat</a:t>
            </a:r>
            <a:endParaRPr lang="fr-FR" dirty="0"/>
          </a:p>
          <a:p>
            <a:r>
              <a:rPr lang="fr-FR" dirty="0"/>
              <a:t>Support the </a:t>
            </a:r>
            <a:r>
              <a:rPr lang="fr-FR" dirty="0" err="1"/>
              <a:t>dimensioning</a:t>
            </a:r>
            <a:r>
              <a:rPr lang="fr-FR" dirty="0"/>
              <a:t> of GSHP </a:t>
            </a:r>
            <a:r>
              <a:rPr lang="fr-FR" dirty="0" err="1"/>
              <a:t>systems</a:t>
            </a:r>
            <a:endParaRPr lang="en-GB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8C1F024-1BCB-4CAD-9B99-46BE8B1E2415}"/>
              </a:ext>
            </a:extLst>
          </p:cNvPr>
          <p:cNvGraphicFramePr/>
          <p:nvPr>
            <p:extLst/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/>
          </p:nvPr>
        </p:nvGraphicFramePr>
        <p:xfrm>
          <a:off x="165378" y="887746"/>
          <a:ext cx="11861242" cy="3763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91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B9382-9FB3-44A7-9F81-4996F9F7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5D0F2-1FD7-4426-8768-A5D6D714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GB" dirty="0"/>
              <a:t>Andrés, C., </a:t>
            </a:r>
            <a:r>
              <a:rPr lang="en-GB" dirty="0" err="1"/>
              <a:t>Ordóñez</a:t>
            </a:r>
            <a:r>
              <a:rPr lang="en-GB" dirty="0"/>
              <a:t>, A., and </a:t>
            </a:r>
            <a:r>
              <a:rPr lang="en-GB" dirty="0" err="1"/>
              <a:t>Álvarez</a:t>
            </a:r>
            <a:r>
              <a:rPr lang="en-GB" dirty="0"/>
              <a:t>, R. (2017). Hydraulic and Thermal Modelling of an Underground </a:t>
            </a:r>
            <a:r>
              <a:rPr lang="en-GB" dirty="0" smtClean="0"/>
              <a:t>Mining Reservoir</a:t>
            </a:r>
            <a:r>
              <a:rPr lang="en-GB" dirty="0"/>
              <a:t>. Mine Water and the Environment [online]. 36.1, pp. 24–33. ISSN: 1025-9112, 1616-1068. </a:t>
            </a:r>
            <a:r>
              <a:rPr lang="en-GB" dirty="0" smtClean="0"/>
              <a:t>DOI: 10.1007/s10230-015-0365-1.</a:t>
            </a:r>
          </a:p>
          <a:p>
            <a:r>
              <a:rPr lang="en-GB" dirty="0"/>
              <a:t>Burley, A., Edmunds M., W., and Gale, I. (1984). Catalogue of geothermal data for the land area of the </a:t>
            </a:r>
            <a:r>
              <a:rPr lang="en-GB" dirty="0" smtClean="0"/>
              <a:t>United Kingdom</a:t>
            </a:r>
            <a:r>
              <a:rPr lang="en-GB" dirty="0"/>
              <a:t>. Second revision. British Geological </a:t>
            </a:r>
            <a:r>
              <a:rPr lang="en-GB" dirty="0" smtClean="0"/>
              <a:t>Survey</a:t>
            </a:r>
            <a:endParaRPr lang="en-GB" dirty="0"/>
          </a:p>
          <a:p>
            <a:r>
              <a:rPr lang="en-GB" dirty="0" smtClean="0"/>
              <a:t>Gillespie</a:t>
            </a:r>
            <a:r>
              <a:rPr lang="en-GB" dirty="0"/>
              <a:t>, M., Crane, E., and Barron, H. (2013). Study into the Potential for Deep Geothermal Energy in Scotland - Volume 2. AEC/001/11. Scottish Government, p. 129.</a:t>
            </a:r>
          </a:p>
          <a:p>
            <a:r>
              <a:rPr lang="en-GB" dirty="0" err="1"/>
              <a:t>Ghoreishi-Madiseh</a:t>
            </a:r>
            <a:r>
              <a:rPr lang="en-GB" dirty="0"/>
              <a:t>, S. A., </a:t>
            </a:r>
            <a:r>
              <a:rPr lang="en-GB" dirty="0" err="1"/>
              <a:t>Ghomshei</a:t>
            </a:r>
            <a:r>
              <a:rPr lang="en-GB" dirty="0"/>
              <a:t>, M. M., </a:t>
            </a:r>
            <a:r>
              <a:rPr lang="en-GB" dirty="0" err="1"/>
              <a:t>Hassani</a:t>
            </a:r>
            <a:r>
              <a:rPr lang="en-GB" dirty="0"/>
              <a:t>, F. P., and </a:t>
            </a:r>
            <a:r>
              <a:rPr lang="en-GB" dirty="0" err="1"/>
              <a:t>Abbasy</a:t>
            </a:r>
            <a:r>
              <a:rPr lang="en-GB" dirty="0"/>
              <a:t>, F. (2012). Sustainable heat </a:t>
            </a:r>
            <a:r>
              <a:rPr lang="en-GB" dirty="0" smtClean="0"/>
              <a:t>extraction from </a:t>
            </a:r>
            <a:r>
              <a:rPr lang="en-GB" dirty="0"/>
              <a:t>abandoned mine tunnels: A numerical model. J. Renewable Sustainable Energy, p. 17</a:t>
            </a:r>
            <a:r>
              <a:rPr lang="en-GB" dirty="0" smtClean="0"/>
              <a:t>.</a:t>
            </a:r>
          </a:p>
          <a:p>
            <a:r>
              <a:rPr lang="en-GB" dirty="0"/>
              <a:t>Hamm, V. and </a:t>
            </a:r>
            <a:r>
              <a:rPr lang="en-GB" dirty="0" err="1"/>
              <a:t>Bazargan</a:t>
            </a:r>
            <a:r>
              <a:rPr lang="en-GB" dirty="0"/>
              <a:t> </a:t>
            </a:r>
            <a:r>
              <a:rPr lang="en-GB" dirty="0" err="1"/>
              <a:t>Sabet</a:t>
            </a:r>
            <a:r>
              <a:rPr lang="en-GB" dirty="0"/>
              <a:t>, B. (2010). Modelling of fluid flow and heat transfer to assess the </a:t>
            </a:r>
            <a:r>
              <a:rPr lang="en-GB" dirty="0" smtClean="0"/>
              <a:t>geothermal potential </a:t>
            </a:r>
            <a:r>
              <a:rPr lang="en-GB" dirty="0"/>
              <a:t>of a flooded coal mine in Lorraine, France. </a:t>
            </a:r>
            <a:r>
              <a:rPr lang="en-GB" dirty="0" err="1"/>
              <a:t>Geothermics</a:t>
            </a:r>
            <a:r>
              <a:rPr lang="en-GB" dirty="0"/>
              <a:t> [online]. 39, pp. 177–186. DOI: </a:t>
            </a:r>
            <a:r>
              <a:rPr lang="en-GB" dirty="0" smtClean="0"/>
              <a:t>10.1016/ j.geothermics.2010.03.004.</a:t>
            </a:r>
            <a:endParaRPr lang="en-GB" dirty="0"/>
          </a:p>
          <a:p>
            <a:r>
              <a:rPr lang="en-GB" dirty="0"/>
              <a:t>Raymond, J. and </a:t>
            </a:r>
            <a:r>
              <a:rPr lang="en-GB" dirty="0" err="1"/>
              <a:t>Therrien</a:t>
            </a:r>
            <a:r>
              <a:rPr lang="en-GB" dirty="0"/>
              <a:t>, R. (2008). Low-temperature geothermal potential of the flooded </a:t>
            </a:r>
            <a:r>
              <a:rPr lang="en-GB" dirty="0" err="1"/>
              <a:t>Gaspé</a:t>
            </a:r>
            <a:r>
              <a:rPr lang="en-GB" dirty="0"/>
              <a:t> Mines, </a:t>
            </a:r>
            <a:r>
              <a:rPr lang="en-GB" dirty="0" smtClean="0"/>
              <a:t>Québec, Canada</a:t>
            </a:r>
            <a:r>
              <a:rPr lang="en-GB" dirty="0"/>
              <a:t>. </a:t>
            </a:r>
            <a:r>
              <a:rPr lang="en-GB" dirty="0" err="1"/>
              <a:t>Geothermics</a:t>
            </a:r>
            <a:r>
              <a:rPr lang="en-GB" dirty="0"/>
              <a:t> [online]. 37.2, pp. 189–210. ISSN: 03756505. DOI: </a:t>
            </a:r>
            <a:r>
              <a:rPr lang="en-GB" dirty="0" smtClean="0"/>
              <a:t>10.1016/j.geothermics.2007.10.001</a:t>
            </a:r>
            <a:r>
              <a:rPr lang="en-GB" dirty="0"/>
              <a:t>.</a:t>
            </a:r>
          </a:p>
          <a:p>
            <a:r>
              <a:rPr lang="en-GB" dirty="0"/>
              <a:t>Renz, A., </a:t>
            </a:r>
            <a:r>
              <a:rPr lang="en-GB" dirty="0" err="1"/>
              <a:t>Rühaak</a:t>
            </a:r>
            <a:r>
              <a:rPr lang="en-GB" dirty="0"/>
              <a:t>, W., </a:t>
            </a:r>
            <a:r>
              <a:rPr lang="en-GB" dirty="0" err="1"/>
              <a:t>Schätzl</a:t>
            </a:r>
            <a:r>
              <a:rPr lang="en-GB" dirty="0"/>
              <a:t>, P., and </a:t>
            </a:r>
            <a:r>
              <a:rPr lang="en-GB" dirty="0" err="1"/>
              <a:t>Diersch</a:t>
            </a:r>
            <a:r>
              <a:rPr lang="en-GB" dirty="0"/>
              <a:t>, H.-J. G. (2009). Numerical </a:t>
            </a:r>
            <a:r>
              <a:rPr lang="en-GB" dirty="0" err="1"/>
              <a:t>Modeling</a:t>
            </a:r>
            <a:r>
              <a:rPr lang="en-GB" dirty="0"/>
              <a:t> of Geothermal Use </a:t>
            </a:r>
            <a:r>
              <a:rPr lang="en-GB" dirty="0" smtClean="0"/>
              <a:t>of Mine </a:t>
            </a:r>
            <a:r>
              <a:rPr lang="en-GB" dirty="0"/>
              <a:t>Water: Challenges and Examples. Mine Water and the Environment [online]. 28.1, pp. 2–14. </a:t>
            </a:r>
            <a:r>
              <a:rPr lang="en-GB" dirty="0" smtClean="0"/>
              <a:t>ISSN: 1025-9112</a:t>
            </a:r>
            <a:r>
              <a:rPr lang="en-GB" dirty="0"/>
              <a:t>, 1616-1068. DOI: 10.1007/s10230-008-0063-3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 smtClean="0"/>
              <a:t>Todd</a:t>
            </a:r>
            <a:r>
              <a:rPr lang="en-GB" dirty="0"/>
              <a:t>, F., McDermott, C., Harris, A. F., Bond, A., and Gilfillan, S. (2019). Coupled hydraulic and mechanical model of surface uplift due to mine water rebound: implications for mine water heating and cooling schemes. Scottish Journal of Geology [online], sjg2018–028. ISSN: 0036-9276, 2041-4951. DOI: 10.1144/sjg2018-028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/>
              <a:t>Younger, P. L. (2004). Making water: the hydrogeological adventures of Britain in early mining engineers. </a:t>
            </a:r>
            <a:r>
              <a:rPr lang="en-GB" dirty="0" smtClean="0"/>
              <a:t>Geological Society</a:t>
            </a:r>
            <a:r>
              <a:rPr lang="en-GB" dirty="0"/>
              <a:t>, London, Special Publications [online]. 225.1, pp. 121–157. ISSN: 0305-8719, </a:t>
            </a:r>
            <a:r>
              <a:rPr lang="en-GB" dirty="0" smtClean="0"/>
              <a:t>2041-4927. DOI</a:t>
            </a:r>
            <a:r>
              <a:rPr lang="en-GB" dirty="0"/>
              <a:t>: 10.1144/GSL.SP.2004.225.01.09.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72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9.png">
            <a:extLst>
              <a:ext uri="{FF2B5EF4-FFF2-40B4-BE49-F238E27FC236}">
                <a16:creationId xmlns:a16="http://schemas.microsoft.com/office/drawing/2014/main" id="{53D8EB67-F95C-470A-B190-60CC8BBB7A5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89031" y="2347069"/>
            <a:ext cx="5673969" cy="2895868"/>
          </a:xfrm>
          <a:prstGeom prst="rect">
            <a:avLst/>
          </a:prstGeom>
          <a:ln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240E141-1C0A-47EF-BF9B-F8F3864B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47171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/>
              <a:t>Study</a:t>
            </a:r>
            <a:r>
              <a:rPr lang="fr-FR" sz="2800" dirty="0"/>
              <a:t> background</a:t>
            </a:r>
            <a:endParaRPr lang="en-GB" sz="2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72" y="1392031"/>
            <a:ext cx="7816267" cy="5329444"/>
          </a:xfrm>
        </p:spPr>
        <p:txBody>
          <a:bodyPr>
            <a:noAutofit/>
          </a:bodyPr>
          <a:lstStyle/>
          <a:p>
            <a:r>
              <a:rPr lang="en-US" sz="2000" dirty="0" smtClean="0"/>
              <a:t>Co-location </a:t>
            </a:r>
            <a:r>
              <a:rPr lang="en-US" sz="2000" dirty="0"/>
              <a:t>with population density </a:t>
            </a:r>
            <a:endParaRPr lang="en-US" sz="2000" dirty="0" smtClean="0"/>
          </a:p>
          <a:p>
            <a:r>
              <a:rPr lang="en-GB" sz="2000" dirty="0"/>
              <a:t>Existing 12-20 °C </a:t>
            </a:r>
            <a:r>
              <a:rPr lang="en-GB" sz="2000" dirty="0" smtClean="0"/>
              <a:t>resource</a:t>
            </a:r>
          </a:p>
          <a:p>
            <a:r>
              <a:rPr lang="en-GB" sz="2000" dirty="0"/>
              <a:t>Open-loop GSHP </a:t>
            </a:r>
            <a:r>
              <a:rPr lang="en-GB" sz="2000" dirty="0" smtClean="0"/>
              <a:t>systems </a:t>
            </a:r>
          </a:p>
          <a:p>
            <a:r>
              <a:rPr lang="en-GB" sz="2000" dirty="0" smtClean="0"/>
              <a:t>Seasonal production</a:t>
            </a:r>
          </a:p>
          <a:p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/>
          </a:p>
          <a:p>
            <a:r>
              <a:rPr lang="fr-FR" sz="2000" dirty="0" err="1"/>
              <a:t>Existing</a:t>
            </a:r>
            <a:r>
              <a:rPr lang="fr-FR" sz="2000" dirty="0"/>
              <a:t> </a:t>
            </a:r>
            <a:r>
              <a:rPr lang="fr-FR" sz="2000" dirty="0" smtClean="0"/>
              <a:t>case </a:t>
            </a:r>
            <a:r>
              <a:rPr lang="fr-FR" sz="2000" dirty="0" err="1"/>
              <a:t>study</a:t>
            </a:r>
            <a:r>
              <a:rPr lang="fr-FR" sz="2000" dirty="0"/>
              <a:t>: </a:t>
            </a:r>
          </a:p>
          <a:p>
            <a:pPr lvl="1"/>
            <a:r>
              <a:rPr lang="fr-FR" sz="1800" dirty="0"/>
              <a:t>UK (</a:t>
            </a:r>
            <a:r>
              <a:rPr lang="fr-FR" sz="1800" dirty="0" err="1"/>
              <a:t>Shettleston</a:t>
            </a:r>
            <a:r>
              <a:rPr lang="fr-FR" sz="1800" dirty="0"/>
              <a:t>, </a:t>
            </a:r>
            <a:r>
              <a:rPr lang="fr-FR" sz="1800" dirty="0" err="1"/>
              <a:t>Dawdon</a:t>
            </a:r>
            <a:r>
              <a:rPr lang="fr-FR" sz="1800" dirty="0"/>
              <a:t>)</a:t>
            </a:r>
          </a:p>
          <a:p>
            <a:pPr lvl="1"/>
            <a:r>
              <a:rPr lang="fr-FR" sz="1800" dirty="0"/>
              <a:t> The </a:t>
            </a:r>
            <a:r>
              <a:rPr lang="fr-FR" sz="1800" dirty="0" err="1"/>
              <a:t>Netherlands</a:t>
            </a:r>
            <a:r>
              <a:rPr lang="fr-FR" sz="1800" dirty="0"/>
              <a:t> (Heerlen)</a:t>
            </a:r>
          </a:p>
          <a:p>
            <a:pPr lvl="1"/>
            <a:r>
              <a:rPr lang="fr-FR" sz="1800" dirty="0"/>
              <a:t>Spain, Canada, USA, </a:t>
            </a:r>
            <a:r>
              <a:rPr lang="fr-FR" sz="1800" dirty="0" err="1"/>
              <a:t>Poland</a:t>
            </a:r>
            <a:r>
              <a:rPr lang="fr-FR" sz="1800" dirty="0"/>
              <a:t> </a:t>
            </a:r>
            <a:r>
              <a:rPr lang="fr-FR" sz="1800" dirty="0" smtClean="0"/>
              <a:t>…</a:t>
            </a:r>
          </a:p>
          <a:p>
            <a:endParaRPr lang="fr-FR" sz="1800" dirty="0"/>
          </a:p>
          <a:p>
            <a:endParaRPr lang="fr-FR" sz="1800" dirty="0"/>
          </a:p>
          <a:p>
            <a:endParaRPr lang="en-GB" sz="20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959FA98-5847-4B03-88F5-B46BBC029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322877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UK Coal Measures">
            <a:extLst>
              <a:ext uri="{FF2B5EF4-FFF2-40B4-BE49-F238E27FC236}">
                <a16:creationId xmlns:a16="http://schemas.microsoft.com/office/drawing/2014/main" id="{11E5FA03-7BD7-4329-B261-F212FC48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769081"/>
            <a:ext cx="3429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94A44E-16C9-48BB-815A-DC0740DF039B}"/>
              </a:ext>
            </a:extLst>
          </p:cNvPr>
          <p:cNvSpPr/>
          <p:nvPr/>
        </p:nvSpPr>
        <p:spPr>
          <a:xfrm>
            <a:off x="3160151" y="5135219"/>
            <a:ext cx="6017770" cy="3228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Schematic diagram of a mine water heat pump system </a:t>
            </a: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(Adams 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 al. 2019)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29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09" y="2856799"/>
            <a:ext cx="3342014" cy="349955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240E141-1C0A-47EF-BF9B-F8F3864B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47171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/>
              <a:t>Study</a:t>
            </a:r>
            <a:r>
              <a:rPr lang="fr-FR" sz="2800" dirty="0"/>
              <a:t> background</a:t>
            </a:r>
            <a:endParaRPr lang="en-GB" sz="28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959FA98-5847-4B03-88F5-B46BBC029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322877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 txBox="1">
            <a:spLocks/>
          </p:cNvSpPr>
          <p:nvPr/>
        </p:nvSpPr>
        <p:spPr>
          <a:xfrm>
            <a:off x="7152873" y="3383187"/>
            <a:ext cx="3113590" cy="2425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en-GB" sz="180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 txBox="1">
            <a:spLocks/>
          </p:cNvSpPr>
          <p:nvPr/>
        </p:nvSpPr>
        <p:spPr>
          <a:xfrm>
            <a:off x="266700" y="1435802"/>
            <a:ext cx="6250897" cy="1529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7</a:t>
            </a:r>
            <a:r>
              <a:rPr lang="fr-FR" sz="2000" dirty="0" smtClean="0"/>
              <a:t>% of </a:t>
            </a:r>
            <a:r>
              <a:rPr lang="en-GB" sz="2000" dirty="0" smtClean="0"/>
              <a:t>Scotland’s heat demand (Todd </a:t>
            </a:r>
            <a:r>
              <a:rPr lang="en-GB" sz="2000" i="1" dirty="0" smtClean="0"/>
              <a:t>et al., </a:t>
            </a:r>
            <a:r>
              <a:rPr lang="en-GB" sz="2000" dirty="0" smtClean="0"/>
              <a:t>2019*)</a:t>
            </a:r>
          </a:p>
          <a:p>
            <a:r>
              <a:rPr lang="fr-FR" sz="2000" dirty="0"/>
              <a:t>Can </a:t>
            </a:r>
            <a:r>
              <a:rPr lang="fr-FR" sz="2000" dirty="0" err="1"/>
              <a:t>contribute</a:t>
            </a:r>
            <a:r>
              <a:rPr lang="fr-FR" sz="2000" dirty="0"/>
              <a:t> to </a:t>
            </a:r>
            <a:r>
              <a:rPr lang="fr-FR" sz="2000" dirty="0" err="1"/>
              <a:t>decarbonization</a:t>
            </a:r>
            <a:r>
              <a:rPr lang="fr-FR" sz="2000" dirty="0"/>
              <a:t> of </a:t>
            </a:r>
            <a:r>
              <a:rPr lang="fr-FR" sz="2000" dirty="0" err="1"/>
              <a:t>residential</a:t>
            </a:r>
            <a:r>
              <a:rPr lang="fr-FR" sz="2000" dirty="0"/>
              <a:t> </a:t>
            </a:r>
            <a:r>
              <a:rPr lang="fr-FR" sz="2000" dirty="0" err="1"/>
              <a:t>heat</a:t>
            </a:r>
            <a:endParaRPr lang="fr-FR" sz="2000" dirty="0"/>
          </a:p>
          <a:p>
            <a:r>
              <a:rPr lang="fr-FR" sz="2000" dirty="0"/>
              <a:t>Coal </a:t>
            </a:r>
            <a:r>
              <a:rPr lang="fr-FR" sz="2000" dirty="0" err="1"/>
              <a:t>Authority</a:t>
            </a:r>
            <a:r>
              <a:rPr lang="fr-FR" sz="2000" dirty="0"/>
              <a:t> liable for UK mines</a:t>
            </a:r>
          </a:p>
          <a:p>
            <a:endParaRPr lang="en-GB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en-GB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3</a:t>
            </a:fld>
            <a:endParaRPr lang="en-GB"/>
          </a:p>
        </p:txBody>
      </p:sp>
      <p:pic>
        <p:nvPicPr>
          <p:cNvPr id="13" name="Image 23">
            <a:extLst>
              <a:ext uri="{FF2B5EF4-FFF2-40B4-BE49-F238E27FC236}">
                <a16:creationId xmlns:a16="http://schemas.microsoft.com/office/drawing/2014/main" id="{1CDA6558-8EAF-4FB6-B7F6-6A01B11507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7" b="2311"/>
          <a:stretch/>
        </p:blipFill>
        <p:spPr>
          <a:xfrm>
            <a:off x="7385538" y="909738"/>
            <a:ext cx="3663462" cy="2401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38" y="3528566"/>
            <a:ext cx="3663462" cy="2747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94A44E-16C9-48BB-815A-DC0740DF039B}"/>
              </a:ext>
            </a:extLst>
          </p:cNvPr>
          <p:cNvSpPr/>
          <p:nvPr/>
        </p:nvSpPr>
        <p:spPr>
          <a:xfrm>
            <a:off x="9217269" y="909738"/>
            <a:ext cx="1858889" cy="3228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Bates pumping shaft 3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94A44E-16C9-48BB-815A-DC0740DF039B}"/>
              </a:ext>
            </a:extLst>
          </p:cNvPr>
          <p:cNvSpPr/>
          <p:nvPr/>
        </p:nvSpPr>
        <p:spPr>
          <a:xfrm>
            <a:off x="9190111" y="3528566"/>
            <a:ext cx="1858889" cy="3228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Cascade </a:t>
            </a:r>
            <a:r>
              <a:rPr lang="en-US" sz="14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Lynemouth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94" y="6395781"/>
            <a:ext cx="21953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/>
              <a:t>*DOI</a:t>
            </a:r>
            <a:r>
              <a:rPr lang="en-GB" sz="1400" i="1" dirty="0"/>
              <a:t>: 10.1144/sjg2018-028</a:t>
            </a:r>
          </a:p>
        </p:txBody>
      </p:sp>
    </p:spTree>
    <p:extLst>
      <p:ext uri="{BB962C8B-B14F-4D97-AF65-F5344CB8AC3E}">
        <p14:creationId xmlns:p14="http://schemas.microsoft.com/office/powerpoint/2010/main" val="311294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CA0C17-C3B5-4517-B2B7-456BF0D15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11" y="4736568"/>
            <a:ext cx="10515600" cy="1534345"/>
          </a:xfrm>
        </p:spPr>
        <p:txBody>
          <a:bodyPr>
            <a:noAutofit/>
          </a:bodyPr>
          <a:lstStyle/>
          <a:p>
            <a:r>
              <a:rPr lang="fr-FR" sz="2000" dirty="0" err="1" smtClean="0"/>
              <a:t>Where</a:t>
            </a:r>
            <a:r>
              <a:rPr lang="fr-FR" sz="2000" dirty="0" smtClean="0"/>
              <a:t> </a:t>
            </a:r>
            <a:r>
              <a:rPr lang="fr-FR" sz="2000" dirty="0" err="1" smtClean="0"/>
              <a:t>does</a:t>
            </a:r>
            <a:r>
              <a:rPr lang="fr-FR" sz="2000" dirty="0" smtClean="0"/>
              <a:t> the </a:t>
            </a:r>
            <a:r>
              <a:rPr lang="fr-FR" sz="2000" dirty="0" err="1" smtClean="0"/>
              <a:t>heat</a:t>
            </a:r>
            <a:r>
              <a:rPr lang="fr-FR" sz="2000" dirty="0" smtClean="0"/>
              <a:t> come </a:t>
            </a:r>
            <a:r>
              <a:rPr lang="fr-FR" sz="2000" dirty="0" err="1" smtClean="0"/>
              <a:t>from</a:t>
            </a:r>
            <a:r>
              <a:rPr lang="fr-FR" sz="2000" dirty="0" smtClean="0"/>
              <a:t> ? </a:t>
            </a:r>
          </a:p>
          <a:p>
            <a:r>
              <a:rPr lang="fr-FR" sz="2000" dirty="0" err="1" smtClean="0"/>
              <a:t>What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the </a:t>
            </a:r>
            <a:r>
              <a:rPr lang="fr-FR" sz="2000" dirty="0" err="1" smtClean="0"/>
              <a:t>extent</a:t>
            </a:r>
            <a:r>
              <a:rPr lang="fr-FR" sz="2000" dirty="0" smtClean="0"/>
              <a:t> of the area </a:t>
            </a:r>
            <a:r>
              <a:rPr lang="fr-FR" sz="2000" dirty="0" err="1" smtClean="0"/>
              <a:t>impacted</a:t>
            </a:r>
            <a:r>
              <a:rPr lang="fr-FR" sz="2000" dirty="0" smtClean="0"/>
              <a:t> by water / </a:t>
            </a:r>
            <a:r>
              <a:rPr lang="fr-FR" sz="2000" dirty="0" err="1" smtClean="0"/>
              <a:t>heat</a:t>
            </a:r>
            <a:r>
              <a:rPr lang="fr-FR" sz="2000" dirty="0" smtClean="0"/>
              <a:t> extraction ?</a:t>
            </a:r>
          </a:p>
          <a:p>
            <a:r>
              <a:rPr lang="fr-FR" sz="2000" dirty="0"/>
              <a:t>How </a:t>
            </a:r>
            <a:r>
              <a:rPr lang="fr-FR" sz="2000" dirty="0" err="1"/>
              <a:t>fast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recharged</a:t>
            </a:r>
            <a:r>
              <a:rPr lang="fr-FR" sz="2000" dirty="0"/>
              <a:t> </a:t>
            </a:r>
            <a:r>
              <a:rPr lang="fr-FR" sz="2000" dirty="0" smtClean="0"/>
              <a:t>?</a:t>
            </a:r>
          </a:p>
          <a:p>
            <a:pPr marL="0" indent="0">
              <a:buNone/>
            </a:pPr>
            <a:r>
              <a:rPr lang="fr-FR" sz="1800" dirty="0" smtClean="0">
                <a:sym typeface="Wingdings" panose="05000000000000000000" pitchFamily="2" charset="2"/>
              </a:rPr>
              <a:t>	 </a:t>
            </a:r>
            <a:r>
              <a:rPr lang="fr-FR" sz="1800" dirty="0" err="1" smtClean="0"/>
              <a:t>Necessary</a:t>
            </a:r>
            <a:r>
              <a:rPr lang="fr-FR" sz="1800" dirty="0" smtClean="0"/>
              <a:t> to </a:t>
            </a:r>
            <a:r>
              <a:rPr lang="fr-FR" sz="1800" dirty="0" err="1" smtClean="0"/>
              <a:t>evaluate</a:t>
            </a:r>
            <a:r>
              <a:rPr lang="fr-FR" sz="1800" dirty="0" smtClean="0"/>
              <a:t> the </a:t>
            </a:r>
            <a:r>
              <a:rPr lang="fr-FR" sz="1800" dirty="0" err="1" smtClean="0"/>
              <a:t>geothermal</a:t>
            </a:r>
            <a:r>
              <a:rPr lang="fr-FR" sz="1800" dirty="0" smtClean="0"/>
              <a:t> </a:t>
            </a:r>
            <a:r>
              <a:rPr lang="fr-FR" sz="1800" dirty="0" err="1" smtClean="0"/>
              <a:t>potential</a:t>
            </a:r>
            <a:r>
              <a:rPr lang="fr-FR" sz="1800" dirty="0" smtClean="0"/>
              <a:t> of mine &amp; </a:t>
            </a:r>
            <a:r>
              <a:rPr lang="fr-FR" sz="1800" dirty="0" err="1" smtClean="0"/>
              <a:t>sustainability</a:t>
            </a:r>
            <a:r>
              <a:rPr lang="fr-FR" sz="1800" dirty="0" smtClean="0"/>
              <a:t>.</a:t>
            </a:r>
          </a:p>
          <a:p>
            <a:pPr marL="0" indent="0">
              <a:buNone/>
            </a:pPr>
            <a:r>
              <a:rPr lang="fr-FR" sz="1800" dirty="0" smtClean="0">
                <a:sym typeface="Wingdings" panose="05000000000000000000" pitchFamily="2" charset="2"/>
              </a:rPr>
              <a:t>		 </a:t>
            </a:r>
            <a:r>
              <a:rPr lang="fr-FR" sz="1800" b="1" dirty="0" err="1" smtClean="0"/>
              <a:t>Numerical</a:t>
            </a:r>
            <a:r>
              <a:rPr lang="fr-FR" sz="1800" b="1" dirty="0" smtClean="0"/>
              <a:t> </a:t>
            </a:r>
            <a:r>
              <a:rPr lang="fr-FR" sz="1800" b="1" dirty="0" err="1"/>
              <a:t>modeling</a:t>
            </a:r>
            <a:endParaRPr lang="fr-FR" sz="1800" b="1" dirty="0"/>
          </a:p>
          <a:p>
            <a:pPr marL="0" indent="0">
              <a:buNone/>
            </a:pPr>
            <a:endParaRPr lang="en-GB" sz="1800" dirty="0"/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0A7B502-8823-4F2B-A312-E52378597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178912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38B7CFA8-78BA-4C6C-A5B7-29DA433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11" y="397443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/>
              <a:t>Research</a:t>
            </a:r>
            <a:r>
              <a:rPr lang="fr-FR" sz="2800" dirty="0"/>
              <a:t> question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11982" b="9984"/>
          <a:stretch/>
        </p:blipFill>
        <p:spPr>
          <a:xfrm>
            <a:off x="3868614" y="1371600"/>
            <a:ext cx="7543329" cy="32795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3830321" y="988738"/>
            <a:ext cx="6851950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Bottom Hole temperature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6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Mine-water temperature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4097990" y="4675164"/>
            <a:ext cx="6367787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Temperature	</a:t>
            </a: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(°C)</a:t>
            </a: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		</a:t>
            </a: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</a:rPr>
              <a:t>Temperature (°C)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 rot="16200000">
            <a:off x="2893245" y="2849942"/>
            <a:ext cx="1627893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Depth z (m)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9150" y="2241098"/>
            <a:ext cx="53091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???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58213" y="1414065"/>
            <a:ext cx="175400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T= </a:t>
            </a: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8</a:t>
            </a: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°C+ </a:t>
            </a: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0.03 z 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10332720" y="3952965"/>
            <a:ext cx="185928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(Burley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1984; Gillespie, 2013)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414145"/>
            <a:ext cx="8026223" cy="4692742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GB" dirty="0"/>
              <a:t>Determine the main heat sources and heat transfer mechanisms in flooded coal </a:t>
            </a:r>
            <a:r>
              <a:rPr lang="en-GB" dirty="0" smtClean="0"/>
              <a:t>mines. </a:t>
            </a:r>
            <a:endParaRPr lang="en-GB" dirty="0"/>
          </a:p>
          <a:p>
            <a:pPr lvl="1"/>
            <a:r>
              <a:rPr lang="en-GB" dirty="0"/>
              <a:t>What is the heat recovery rate of </a:t>
            </a:r>
            <a:r>
              <a:rPr lang="en-GB" dirty="0" smtClean="0"/>
              <a:t>water?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Assess the important geometrical features </a:t>
            </a:r>
            <a:r>
              <a:rPr lang="en-GB" dirty="0" smtClean="0"/>
              <a:t>for mine modelling.</a:t>
            </a:r>
          </a:p>
          <a:p>
            <a:pPr lvl="1"/>
            <a:r>
              <a:rPr lang="en-GB" dirty="0" smtClean="0"/>
              <a:t>How </a:t>
            </a:r>
            <a:r>
              <a:rPr lang="en-GB" dirty="0"/>
              <a:t>can we simplify mine plans to build representative </a:t>
            </a:r>
            <a:r>
              <a:rPr lang="en-GB" dirty="0" smtClean="0"/>
              <a:t>models?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Evaluate the footprint area of heat extraction</a:t>
            </a:r>
          </a:p>
          <a:p>
            <a:pPr lvl="1"/>
            <a:r>
              <a:rPr lang="en-GB" dirty="0"/>
              <a:t>What is the geothermal potential of mines?</a:t>
            </a:r>
          </a:p>
          <a:p>
            <a:pPr lvl="1"/>
            <a:r>
              <a:rPr lang="en-GB" dirty="0"/>
              <a:t>Can a sustainable heat extraction rate be maintained?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05734673-66CD-41D9-B076-5283C853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7420" y="3151267"/>
            <a:ext cx="5355774" cy="555466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Objective 3     </a:t>
            </a:r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</a:rPr>
              <a:t>Objective 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2    Objective 1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A65C89-247C-4570-A5A9-E86D3910CDFA}"/>
                  </a:ext>
                </a:extLst>
              </p:cNvPr>
              <p:cNvSpPr/>
              <p:nvPr/>
            </p:nvSpPr>
            <p:spPr>
              <a:xfrm>
                <a:off x="9365481" y="5080422"/>
                <a:ext cx="1988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A65C89-247C-4570-A5A9-E86D3910C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481" y="5080422"/>
                <a:ext cx="1988558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1BEED-95F1-4871-A7C3-3B8F37B406A5}"/>
                  </a:ext>
                </a:extLst>
              </p:cNvPr>
              <p:cNvSpPr/>
              <p:nvPr/>
            </p:nvSpPr>
            <p:spPr>
              <a:xfrm>
                <a:off x="9189632" y="5494091"/>
                <a:ext cx="2340256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𝑑𝑒𝑙𝑖𝑣𝑒𝑟𝑒𝑑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𝐶𝑂𝑃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𝐶𝑂𝑃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1BEED-95F1-4871-A7C3-3B8F37B40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632" y="5494091"/>
                <a:ext cx="2340256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BDEEB69-DA14-44AA-ADFF-BAEFC8D797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3992" y="2929906"/>
            <a:ext cx="2851536" cy="18274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1"/>
          <a:srcRect b="10687"/>
          <a:stretch/>
        </p:blipFill>
        <p:spPr>
          <a:xfrm>
            <a:off x="9353977" y="1038083"/>
            <a:ext cx="2245777" cy="15687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09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9.png">
            <a:extLst>
              <a:ext uri="{FF2B5EF4-FFF2-40B4-BE49-F238E27FC236}">
                <a16:creationId xmlns:a16="http://schemas.microsoft.com/office/drawing/2014/main" id="{B01B2223-F9F5-4A71-A813-7AE38DE019B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15728" y="3640150"/>
            <a:ext cx="2471256" cy="3118688"/>
          </a:xfrm>
          <a:prstGeom prst="rect">
            <a:avLst/>
          </a:prstGeom>
          <a:ln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23D1-11BB-401D-9C31-777337D5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" y="787800"/>
            <a:ext cx="4707504" cy="4777450"/>
          </a:xfrm>
        </p:spPr>
        <p:txBody>
          <a:bodyPr>
            <a:normAutofit/>
          </a:bodyPr>
          <a:lstStyle/>
          <a:p>
            <a:r>
              <a:rPr lang="fr-FR" sz="2000" dirty="0" err="1" smtClean="0"/>
              <a:t>Conceptual</a:t>
            </a:r>
            <a:r>
              <a:rPr lang="fr-FR" sz="2000" dirty="0" smtClean="0"/>
              <a:t> </a:t>
            </a:r>
            <a:r>
              <a:rPr lang="fr-FR" sz="2000" dirty="0" err="1" smtClean="0"/>
              <a:t>models</a:t>
            </a:r>
            <a:endParaRPr lang="fr-FR" sz="2000" dirty="0" smtClean="0"/>
          </a:p>
          <a:p>
            <a:endParaRPr lang="fr-FR" sz="1800" dirty="0" smtClean="0"/>
          </a:p>
          <a:p>
            <a:r>
              <a:rPr lang="fr-FR" sz="2000" dirty="0" err="1" smtClean="0"/>
              <a:t>Potential</a:t>
            </a:r>
            <a:r>
              <a:rPr lang="fr-FR" sz="2000" dirty="0" smtClean="0"/>
              <a:t> </a:t>
            </a:r>
            <a:r>
              <a:rPr lang="fr-FR" sz="2000" dirty="0"/>
              <a:t>source of </a:t>
            </a:r>
            <a:r>
              <a:rPr lang="fr-FR" sz="2000" dirty="0" err="1"/>
              <a:t>heat</a:t>
            </a:r>
            <a:endParaRPr lang="fr-FR" sz="2000" dirty="0"/>
          </a:p>
          <a:p>
            <a:pPr lvl="1"/>
            <a:r>
              <a:rPr lang="en-GB" sz="1800" dirty="0"/>
              <a:t>natural heat flow</a:t>
            </a:r>
          </a:p>
          <a:p>
            <a:pPr lvl="1"/>
            <a:r>
              <a:rPr lang="en-GB" sz="1800" dirty="0"/>
              <a:t>local heat generation </a:t>
            </a:r>
          </a:p>
          <a:p>
            <a:pPr lvl="1"/>
            <a:r>
              <a:rPr lang="en-GB" sz="1800" dirty="0"/>
              <a:t>solar influx</a:t>
            </a:r>
          </a:p>
          <a:p>
            <a:pPr lvl="1"/>
            <a:r>
              <a:rPr lang="en-GB" sz="1800" dirty="0"/>
              <a:t>groundwater </a:t>
            </a:r>
            <a:r>
              <a:rPr lang="en-GB" sz="1800" dirty="0" smtClean="0"/>
              <a:t>flow (source of water?)</a:t>
            </a:r>
          </a:p>
          <a:p>
            <a:pPr lvl="1"/>
            <a:r>
              <a:rPr lang="en-GB" sz="1800" dirty="0" smtClean="0"/>
              <a:t> rainfall</a:t>
            </a:r>
            <a:endParaRPr lang="en-GB" sz="1800" dirty="0"/>
          </a:p>
          <a:p>
            <a:pPr lvl="1"/>
            <a:r>
              <a:rPr lang="en-GB" sz="1800" dirty="0"/>
              <a:t>geological </a:t>
            </a:r>
            <a:r>
              <a:rPr lang="en-GB" sz="1800" dirty="0" smtClean="0"/>
              <a:t>structure</a:t>
            </a:r>
          </a:p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D8C81112-C03A-407B-A184-5EFF720F134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54"/>
          <a:stretch/>
        </p:blipFill>
        <p:spPr>
          <a:xfrm>
            <a:off x="3989750" y="2375245"/>
            <a:ext cx="7450536" cy="231572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9A5F3A3-6B85-4A04-9787-7D301EC24013}"/>
              </a:ext>
            </a:extLst>
          </p:cNvPr>
          <p:cNvSpPr txBox="1"/>
          <p:nvPr/>
        </p:nvSpPr>
        <p:spPr>
          <a:xfrm>
            <a:off x="10084651" y="2042204"/>
            <a:ext cx="8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Rainfall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959E3DE-EFE8-40C9-80A2-7A81F4773CB4}"/>
              </a:ext>
            </a:extLst>
          </p:cNvPr>
          <p:cNvSpPr txBox="1"/>
          <p:nvPr/>
        </p:nvSpPr>
        <p:spPr>
          <a:xfrm>
            <a:off x="5106483" y="1995874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Solar flux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E31AD3F-E899-4C2F-A1FA-740F86B67C08}"/>
              </a:ext>
            </a:extLst>
          </p:cNvPr>
          <p:cNvSpPr/>
          <p:nvPr/>
        </p:nvSpPr>
        <p:spPr>
          <a:xfrm>
            <a:off x="7715018" y="4990059"/>
            <a:ext cx="464841" cy="392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5CFB9A0-AA89-4E34-BF5E-09AD54A13F8C}"/>
              </a:ext>
            </a:extLst>
          </p:cNvPr>
          <p:cNvCxnSpPr>
            <a:cxnSpLocks/>
          </p:cNvCxnSpPr>
          <p:nvPr/>
        </p:nvCxnSpPr>
        <p:spPr>
          <a:xfrm>
            <a:off x="4817969" y="3739136"/>
            <a:ext cx="369628" cy="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920971E-98A8-417A-AA3A-8BFE9D41E281}"/>
              </a:ext>
            </a:extLst>
          </p:cNvPr>
          <p:cNvCxnSpPr>
            <a:cxnSpLocks/>
          </p:cNvCxnSpPr>
          <p:nvPr/>
        </p:nvCxnSpPr>
        <p:spPr>
          <a:xfrm>
            <a:off x="10903202" y="3739136"/>
            <a:ext cx="3494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C06A0AF-2A2B-45FC-B10F-9882BB72CFDE}"/>
              </a:ext>
            </a:extLst>
          </p:cNvPr>
          <p:cNvSpPr/>
          <p:nvPr/>
        </p:nvSpPr>
        <p:spPr>
          <a:xfrm>
            <a:off x="5336069" y="4223192"/>
            <a:ext cx="5466857" cy="1848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F3F71B-B949-4DF4-B156-897EC405A879}"/>
              </a:ext>
            </a:extLst>
          </p:cNvPr>
          <p:cNvSpPr/>
          <p:nvPr/>
        </p:nvSpPr>
        <p:spPr>
          <a:xfrm>
            <a:off x="4837136" y="2357657"/>
            <a:ext cx="1292701" cy="333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pierre pyrite">
            <a:extLst>
              <a:ext uri="{FF2B5EF4-FFF2-40B4-BE49-F238E27FC236}">
                <a16:creationId xmlns:a16="http://schemas.microsoft.com/office/drawing/2014/main" id="{BEF4655F-EA14-4442-9244-DB9CAE306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196" b="71616" l="24237" r="738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23893" r="19973" b="23082"/>
          <a:stretch/>
        </p:blipFill>
        <p:spPr bwMode="auto">
          <a:xfrm>
            <a:off x="5414150" y="3069949"/>
            <a:ext cx="438160" cy="3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809BB888-8967-47F6-81D5-07111C83846C}"/>
              </a:ext>
            </a:extLst>
          </p:cNvPr>
          <p:cNvPicPr/>
          <p:nvPr/>
        </p:nvPicPr>
        <p:blipFill rotWithShape="1">
          <a:blip r:embed="rId7"/>
          <a:srcRect l="16853" t="19613" r="7548" b="16729"/>
          <a:stretch/>
        </p:blipFill>
        <p:spPr bwMode="auto">
          <a:xfrm>
            <a:off x="5297171" y="2819393"/>
            <a:ext cx="5532928" cy="18561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C0DDE94-FC40-4F3F-AF0F-667B82CAE33B}"/>
              </a:ext>
            </a:extLst>
          </p:cNvPr>
          <p:cNvCxnSpPr>
            <a:cxnSpLocks/>
          </p:cNvCxnSpPr>
          <p:nvPr/>
        </p:nvCxnSpPr>
        <p:spPr>
          <a:xfrm>
            <a:off x="5931990" y="2349695"/>
            <a:ext cx="172109" cy="32127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73D2284-989F-45EA-820D-E7C7977FF7B8}"/>
              </a:ext>
            </a:extLst>
          </p:cNvPr>
          <p:cNvCxnSpPr>
            <a:cxnSpLocks/>
          </p:cNvCxnSpPr>
          <p:nvPr/>
        </p:nvCxnSpPr>
        <p:spPr>
          <a:xfrm>
            <a:off x="5463716" y="2359231"/>
            <a:ext cx="186070" cy="32387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9A568F2-C054-4D20-B9DF-CCAA06ED4DA8}"/>
              </a:ext>
            </a:extLst>
          </p:cNvPr>
          <p:cNvCxnSpPr/>
          <p:nvPr/>
        </p:nvCxnSpPr>
        <p:spPr>
          <a:xfrm>
            <a:off x="10664279" y="2453684"/>
            <a:ext cx="0" cy="2438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B7AE450-8983-4847-A522-BE60587748AD}"/>
              </a:ext>
            </a:extLst>
          </p:cNvPr>
          <p:cNvCxnSpPr/>
          <p:nvPr/>
        </p:nvCxnSpPr>
        <p:spPr>
          <a:xfrm>
            <a:off x="10280231" y="2453684"/>
            <a:ext cx="0" cy="2438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9104055" y="6393713"/>
            <a:ext cx="2743200" cy="365125"/>
          </a:xfrm>
        </p:spPr>
        <p:txBody>
          <a:bodyPr/>
          <a:lstStyle/>
          <a:p>
            <a:fld id="{48255319-38E1-4CE5-80A1-0A9CDCF3BADB}" type="slidenum">
              <a:rPr lang="en-GB" smtClean="0"/>
              <a:t>6</a:t>
            </a:fld>
            <a:endParaRPr lang="en-GB"/>
          </a:p>
        </p:txBody>
      </p:sp>
      <p:cxnSp>
        <p:nvCxnSpPr>
          <p:cNvPr id="35" name="Connecteur droit avec flèche 41">
            <a:extLst>
              <a:ext uri="{FF2B5EF4-FFF2-40B4-BE49-F238E27FC236}">
                <a16:creationId xmlns:a16="http://schemas.microsoft.com/office/drawing/2014/main" id="{9063149A-1744-4299-8FCC-974D2507DD4E}"/>
              </a:ext>
            </a:extLst>
          </p:cNvPr>
          <p:cNvCxnSpPr>
            <a:cxnSpLocks/>
          </p:cNvCxnSpPr>
          <p:nvPr/>
        </p:nvCxnSpPr>
        <p:spPr>
          <a:xfrm flipV="1">
            <a:off x="7947438" y="4690966"/>
            <a:ext cx="0" cy="2682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/>
              <p:nvPr/>
            </p:nvSpPr>
            <p:spPr>
              <a:xfrm>
                <a:off x="2707785" y="2419163"/>
                <a:ext cx="2628284" cy="393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𝐹𝑒𝑆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1050" i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en-GB" sz="1050" i="0">
                          <a:latin typeface="Cambria Math" panose="02040503050406030204" pitchFamily="18" charset="0"/>
                        </a:rPr>
                        <m:t>+2 </m:t>
                      </m:r>
                      <m:sSubSup>
                        <m:sSub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en-GB" sz="105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85" y="2419163"/>
                <a:ext cx="2628284" cy="3938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1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6" grpId="0" animBg="1"/>
      <p:bldP spid="49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23D1-11BB-401D-9C31-777337D5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9045"/>
            <a:ext cx="6350154" cy="21561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342900" indent="-342900"/>
            <a:r>
              <a:rPr lang="en-GB" sz="2000" dirty="0" smtClean="0"/>
              <a:t>Mine geometry simplification</a:t>
            </a:r>
          </a:p>
          <a:p>
            <a:pPr marL="800100" lvl="1" indent="-342900"/>
            <a:r>
              <a:rPr lang="en-GB" sz="1800" dirty="0" smtClean="0"/>
              <a:t>Digitalized GIS </a:t>
            </a:r>
            <a:r>
              <a:rPr lang="en-GB" sz="1800" dirty="0" err="1" smtClean="0"/>
              <a:t>shapefile</a:t>
            </a:r>
            <a:r>
              <a:rPr lang="en-GB" sz="1800" dirty="0" smtClean="0"/>
              <a:t> of mine workings</a:t>
            </a:r>
          </a:p>
          <a:p>
            <a:pPr marL="800100" lvl="1" indent="-342900"/>
            <a:r>
              <a:rPr lang="en-GB" sz="1800" dirty="0" smtClean="0"/>
              <a:t>Roadway, shaft &amp; mine interconnections</a:t>
            </a:r>
          </a:p>
          <a:p>
            <a:pPr marL="342900" indent="-342900"/>
            <a:r>
              <a:rPr lang="en-GB" sz="2000" dirty="0" smtClean="0"/>
              <a:t>Statistical </a:t>
            </a:r>
            <a:r>
              <a:rPr lang="en-GB" sz="2000" dirty="0"/>
              <a:t>distribution of mine workings with </a:t>
            </a:r>
            <a:r>
              <a:rPr lang="en-GB" sz="2000" dirty="0" smtClean="0"/>
              <a:t>depth</a:t>
            </a:r>
          </a:p>
          <a:p>
            <a:endParaRPr lang="en-GB" sz="2200" dirty="0"/>
          </a:p>
          <a:p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436" y="3010929"/>
            <a:ext cx="1762125" cy="2705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087721" y="4122355"/>
                <a:ext cx="2158668" cy="482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𝑤𝑜𝑟𝑘𝑒𝑑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𝑤𝑜𝑟𝑘𝑒𝑑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𝑚𝑖𝑛𝑒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𝑣𝑜𝑙𝑢𝑚𝑒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721" y="4122355"/>
                <a:ext cx="2158668" cy="482248"/>
              </a:xfrm>
              <a:prstGeom prst="rect">
                <a:avLst/>
              </a:prstGeom>
              <a:blipFill>
                <a:blip r:embed="rId9"/>
                <a:stretch>
                  <a:fillRect l="-7324" t="-58228" b="-46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5825" y="2464712"/>
            <a:ext cx="7251316" cy="3585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7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4815825" y="6173261"/>
            <a:ext cx="5258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/>
              <a:t>Map of the digitalized mine workings in Bilston Glen area (Scotland). </a:t>
            </a:r>
          </a:p>
          <a:p>
            <a:r>
              <a:rPr lang="en-GB" sz="1400" i="1" dirty="0" smtClean="0"/>
              <a:t>Source: https</a:t>
            </a:r>
            <a:r>
              <a:rPr lang="en-GB" sz="1400" i="1" dirty="0"/>
              <a:t>://mapapps2.bgs.ac.uk/coalauthority/home.html</a:t>
            </a:r>
          </a:p>
        </p:txBody>
      </p:sp>
    </p:spTree>
    <p:extLst>
      <p:ext uri="{BB962C8B-B14F-4D97-AF65-F5344CB8AC3E}">
        <p14:creationId xmlns:p14="http://schemas.microsoft.com/office/powerpoint/2010/main" val="401933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4">
            <a:extLst>
              <a:ext uri="{FF2B5EF4-FFF2-40B4-BE49-F238E27FC236}">
                <a16:creationId xmlns:a16="http://schemas.microsoft.com/office/drawing/2014/main" id="{09B57DA5-F2EB-43D9-BBFF-4E8260BF9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b="62198"/>
          <a:stretch/>
        </p:blipFill>
        <p:spPr>
          <a:xfrm>
            <a:off x="2381249" y="3708401"/>
            <a:ext cx="7557583" cy="2309016"/>
          </a:xfrm>
          <a:prstGeom prst="rect">
            <a:avLst/>
          </a:prstGeom>
        </p:spPr>
      </p:pic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5480933" y="880792"/>
            <a:ext cx="464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133030" y="708296"/>
            <a:ext cx="612107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Numerical simulation using </a:t>
            </a:r>
            <a:r>
              <a:rPr lang="en-GB" sz="2000" dirty="0" err="1"/>
              <a:t>OpenGeosys</a:t>
            </a: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Petrophysical</a:t>
            </a:r>
            <a:r>
              <a:rPr lang="en-GB" dirty="0"/>
              <a:t> </a:t>
            </a:r>
            <a:r>
              <a:rPr lang="en-GB" dirty="0" smtClean="0"/>
              <a:t>properties (Material Group)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Hydraulic </a:t>
            </a:r>
            <a:r>
              <a:rPr lang="en-GB" dirty="0"/>
              <a:t>/ thermal properties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Initial / boundary conditions </a:t>
            </a: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Source terms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Sensitivity analysis on model </a:t>
            </a:r>
            <a:r>
              <a:rPr lang="en-GB" sz="2000" dirty="0" smtClean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 smtClean="0"/>
          </a:p>
        </p:txBody>
      </p:sp>
      <p:sp>
        <p:nvSpPr>
          <p:cNvPr id="5" name="Up Arrow 4"/>
          <p:cNvSpPr/>
          <p:nvPr/>
        </p:nvSpPr>
        <p:spPr>
          <a:xfrm>
            <a:off x="7911869" y="3257249"/>
            <a:ext cx="123092" cy="31652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553466" y="3252975"/>
            <a:ext cx="2358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Production Temperature ?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8</a:t>
            </a:fld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654901" y="3585636"/>
            <a:ext cx="7697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dirty="0" smtClean="0"/>
              <a:t>0 m</a:t>
            </a:r>
            <a:endParaRPr lang="en-GB" sz="1600" dirty="0" smtClean="0"/>
          </a:p>
          <a:p>
            <a:pPr algn="r"/>
            <a:endParaRPr lang="en-GB" sz="1600" dirty="0" smtClean="0"/>
          </a:p>
          <a:p>
            <a:pPr algn="r"/>
            <a:endParaRPr lang="en-GB" dirty="0"/>
          </a:p>
          <a:p>
            <a:pPr algn="r"/>
            <a:r>
              <a:rPr lang="en-GB" sz="1600" dirty="0" smtClean="0"/>
              <a:t>-100 m</a:t>
            </a:r>
          </a:p>
          <a:p>
            <a:pPr algn="r"/>
            <a:endParaRPr lang="en-GB" sz="1600" dirty="0"/>
          </a:p>
          <a:p>
            <a:pPr algn="r"/>
            <a:endParaRPr lang="en-GB" sz="1600" dirty="0" smtClean="0"/>
          </a:p>
          <a:p>
            <a:pPr algn="r"/>
            <a:endParaRPr lang="en-GB" sz="1600" dirty="0"/>
          </a:p>
          <a:p>
            <a:pPr algn="r"/>
            <a:endParaRPr lang="en-GB" sz="1100" dirty="0" smtClean="0"/>
          </a:p>
          <a:p>
            <a:pPr algn="r"/>
            <a:endParaRPr lang="en-GB" sz="1600" dirty="0" smtClean="0"/>
          </a:p>
          <a:p>
            <a:pPr algn="r"/>
            <a:r>
              <a:rPr lang="en-GB" sz="1600" dirty="0" smtClean="0"/>
              <a:t>-300m</a:t>
            </a:r>
            <a:endParaRPr lang="en-GB" sz="1600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8C81112-C03A-407B-A184-5EFF720F1342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16" b="47928"/>
          <a:stretch/>
        </p:blipFill>
        <p:spPr>
          <a:xfrm>
            <a:off x="3625809" y="2914042"/>
            <a:ext cx="6874799" cy="289375"/>
          </a:xfrm>
          <a:prstGeom prst="rect">
            <a:avLst/>
          </a:prstGeom>
        </p:spPr>
      </p:pic>
      <p:cxnSp>
        <p:nvCxnSpPr>
          <p:cNvPr id="12" name="Connecteur droit avec flèche 41">
            <a:extLst>
              <a:ext uri="{FF2B5EF4-FFF2-40B4-BE49-F238E27FC236}">
                <a16:creationId xmlns:a16="http://schemas.microsoft.com/office/drawing/2014/main" id="{9063149A-1744-4299-8FCC-974D2507DD4E}"/>
              </a:ext>
            </a:extLst>
          </p:cNvPr>
          <p:cNvCxnSpPr>
            <a:cxnSpLocks/>
          </p:cNvCxnSpPr>
          <p:nvPr/>
        </p:nvCxnSpPr>
        <p:spPr>
          <a:xfrm flipV="1">
            <a:off x="7488980" y="4849317"/>
            <a:ext cx="0" cy="1581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44">
            <a:extLst>
              <a:ext uri="{FF2B5EF4-FFF2-40B4-BE49-F238E27FC236}">
                <a16:creationId xmlns:a16="http://schemas.microsoft.com/office/drawing/2014/main" id="{C5D4C3CD-3798-488D-9E56-8501AD06C2D4}"/>
              </a:ext>
            </a:extLst>
          </p:cNvPr>
          <p:cNvCxnSpPr>
            <a:cxnSpLocks/>
          </p:cNvCxnSpPr>
          <p:nvPr/>
        </p:nvCxnSpPr>
        <p:spPr>
          <a:xfrm>
            <a:off x="7488980" y="4254541"/>
            <a:ext cx="0" cy="1820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9133" y="3573772"/>
            <a:ext cx="1387834" cy="24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25FCBA-75F4-4C4B-98B6-EEE8E03701C1}"/>
              </a:ext>
            </a:extLst>
          </p:cNvPr>
          <p:cNvSpPr txBox="1">
            <a:spLocks/>
          </p:cNvSpPr>
          <p:nvPr/>
        </p:nvSpPr>
        <p:spPr>
          <a:xfrm>
            <a:off x="12487175" y="10925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0180320" y="2306539"/>
            <a:ext cx="1595120" cy="467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163975" y="767285"/>
            <a:ext cx="6121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Initial results</a:t>
            </a:r>
            <a:endParaRPr lang="en-GB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82" r="1244"/>
          <a:stretch/>
        </p:blipFill>
        <p:spPr>
          <a:xfrm>
            <a:off x="2125120" y="4006023"/>
            <a:ext cx="7722967" cy="2633451"/>
          </a:xfrm>
          <a:prstGeom prst="rect">
            <a:avLst/>
          </a:prstGeom>
        </p:spPr>
      </p:pic>
      <p:sp>
        <p:nvSpPr>
          <p:cNvPr id="27" name="ZoneTexte 29">
            <a:extLst>
              <a:ext uri="{FF2B5EF4-FFF2-40B4-BE49-F238E27FC236}">
                <a16:creationId xmlns:a16="http://schemas.microsoft.com/office/drawing/2014/main" id="{69A5F3A3-6B85-4A04-9787-7D301EC24013}"/>
              </a:ext>
            </a:extLst>
          </p:cNvPr>
          <p:cNvSpPr txBox="1"/>
          <p:nvPr/>
        </p:nvSpPr>
        <p:spPr>
          <a:xfrm>
            <a:off x="4024781" y="618176"/>
            <a:ext cx="87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060"/>
                </a:solidFill>
              </a:rPr>
              <a:t>6 </a:t>
            </a:r>
            <a:r>
              <a:rPr lang="fr-FR" dirty="0" smtClean="0">
                <a:solidFill>
                  <a:srgbClr val="002060"/>
                </a:solidFill>
              </a:rPr>
              <a:t>°</a:t>
            </a:r>
            <a:r>
              <a:rPr lang="fr-FR" dirty="0" smtClean="0">
                <a:solidFill>
                  <a:srgbClr val="002060"/>
                </a:solidFill>
              </a:rPr>
              <a:t>C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9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0" r="3683" b="50677"/>
          <a:stretch/>
        </p:blipFill>
        <p:spPr>
          <a:xfrm>
            <a:off x="1942891" y="1284281"/>
            <a:ext cx="8503384" cy="2587464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7859522" y="2106004"/>
            <a:ext cx="139928" cy="1496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Up Arrow 21"/>
          <p:cNvSpPr/>
          <p:nvPr/>
        </p:nvSpPr>
        <p:spPr>
          <a:xfrm>
            <a:off x="7859522" y="998117"/>
            <a:ext cx="130882" cy="38253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Up Arrow 22"/>
          <p:cNvSpPr/>
          <p:nvPr/>
        </p:nvSpPr>
        <p:spPr>
          <a:xfrm flipV="1">
            <a:off x="4226073" y="957899"/>
            <a:ext cx="123072" cy="405670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54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8646</TotalTime>
  <Words>2656</Words>
  <Application>Microsoft Office PowerPoint</Application>
  <PresentationFormat>Widescreen</PresentationFormat>
  <Paragraphs>375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</vt:lpstr>
      <vt:lpstr>Calibri Light</vt:lpstr>
      <vt:lpstr>Cambria Math</vt:lpstr>
      <vt:lpstr>Times New Roman</vt:lpstr>
      <vt:lpstr>Wingdings</vt:lpstr>
      <vt:lpstr>Thème Office</vt:lpstr>
      <vt:lpstr>Investigating geothermal heat resources of legacy mine workings: Why are some mine waters hotter than others?</vt:lpstr>
      <vt:lpstr>Study background</vt:lpstr>
      <vt:lpstr>Study background</vt:lpstr>
      <vt:lpstr>Research question</vt:lpstr>
      <vt:lpstr>Objective 3     Objective 2    Objective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Back-up</vt:lpstr>
      <vt:lpstr>PowerPoint Presentation</vt:lpstr>
      <vt:lpstr>Mine systems</vt:lpstr>
      <vt:lpstr>Modeling mine systems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geothermal heat resources of legacy mine workings, why are some mine waters hotter than others?</dc:title>
  <dc:creator>Mylène RECEVEUR</dc:creator>
  <cp:lastModifiedBy>RECEVEUR Mylène</cp:lastModifiedBy>
  <cp:revision>132</cp:revision>
  <dcterms:created xsi:type="dcterms:W3CDTF">2020-01-25T10:15:12Z</dcterms:created>
  <dcterms:modified xsi:type="dcterms:W3CDTF">2020-02-07T08:58:37Z</dcterms:modified>
</cp:coreProperties>
</file>